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7" r:id="rId5"/>
    <p:sldId id="258" r:id="rId6"/>
    <p:sldId id="262" r:id="rId7"/>
    <p:sldId id="259" r:id="rId8"/>
    <p:sldId id="263" r:id="rId9"/>
    <p:sldId id="267"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A9F5B-0762-40F3-906D-0D1EBC65087C}" v="20" dt="2025-05-07T08:13:59.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70" d="100"/>
          <a:sy n="70" d="100"/>
        </p:scale>
        <p:origin x="4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Bailey" userId="b5e2e4c5-ddb3-48a5-b36c-5ddd3052f4b5" providerId="ADAL" clId="{D87A9F5B-0762-40F3-906D-0D1EBC65087C}"/>
    <pc:docChg chg="undo custSel addSld delSld modSld delMainMaster">
      <pc:chgData name="Simon Bailey" userId="b5e2e4c5-ddb3-48a5-b36c-5ddd3052f4b5" providerId="ADAL" clId="{D87A9F5B-0762-40F3-906D-0D1EBC65087C}" dt="2025-05-07T08:17:11.498" v="601" actId="113"/>
      <pc:docMkLst>
        <pc:docMk/>
      </pc:docMkLst>
      <pc:sldChg chg="addSp modSp del">
        <pc:chgData name="Simon Bailey" userId="b5e2e4c5-ddb3-48a5-b36c-5ddd3052f4b5" providerId="ADAL" clId="{D87A9F5B-0762-40F3-906D-0D1EBC65087C}" dt="2025-05-07T07:49:21.960" v="2" actId="47"/>
        <pc:sldMkLst>
          <pc:docMk/>
          <pc:sldMk cId="3303727172" sldId="256"/>
        </pc:sldMkLst>
        <pc:picChg chg="add mod">
          <ac:chgData name="Simon Bailey" userId="b5e2e4c5-ddb3-48a5-b36c-5ddd3052f4b5" providerId="ADAL" clId="{D87A9F5B-0762-40F3-906D-0D1EBC65087C}" dt="2025-05-07T07:49:12.532" v="1"/>
          <ac:picMkLst>
            <pc:docMk/>
            <pc:sldMk cId="3303727172" sldId="256"/>
            <ac:picMk id="6" creationId="{F93AD43C-31EB-2DB7-9C1E-AFEDBC56DB34}"/>
          </ac:picMkLst>
        </pc:picChg>
      </pc:sldChg>
      <pc:sldChg chg="modSp mod">
        <pc:chgData name="Simon Bailey" userId="b5e2e4c5-ddb3-48a5-b36c-5ddd3052f4b5" providerId="ADAL" clId="{D87A9F5B-0762-40F3-906D-0D1EBC65087C}" dt="2025-05-07T08:02:00.071" v="163" actId="207"/>
        <pc:sldMkLst>
          <pc:docMk/>
          <pc:sldMk cId="0" sldId="257"/>
        </pc:sldMkLst>
        <pc:spChg chg="mod">
          <ac:chgData name="Simon Bailey" userId="b5e2e4c5-ddb3-48a5-b36c-5ddd3052f4b5" providerId="ADAL" clId="{D87A9F5B-0762-40F3-906D-0D1EBC65087C}" dt="2025-05-07T08:02:00.071" v="163" actId="207"/>
          <ac:spMkLst>
            <pc:docMk/>
            <pc:sldMk cId="0" sldId="257"/>
            <ac:spMk id="7" creationId="{F5B3E0F1-BA05-AC45-8B16-173C98BE03DC}"/>
          </ac:spMkLst>
        </pc:spChg>
        <pc:spChg chg="mod">
          <ac:chgData name="Simon Bailey" userId="b5e2e4c5-ddb3-48a5-b36c-5ddd3052f4b5" providerId="ADAL" clId="{D87A9F5B-0762-40F3-906D-0D1EBC65087C}" dt="2025-05-07T08:01:18.216" v="140" actId="207"/>
          <ac:spMkLst>
            <pc:docMk/>
            <pc:sldMk cId="0" sldId="257"/>
            <ac:spMk id="138" creationId="{00000000-0000-0000-0000-000000000000}"/>
          </ac:spMkLst>
        </pc:spChg>
        <pc:picChg chg="mod">
          <ac:chgData name="Simon Bailey" userId="b5e2e4c5-ddb3-48a5-b36c-5ddd3052f4b5" providerId="ADAL" clId="{D87A9F5B-0762-40F3-906D-0D1EBC65087C}" dt="2025-05-07T08:00:46.769" v="136" actId="14100"/>
          <ac:picMkLst>
            <pc:docMk/>
            <pc:sldMk cId="0" sldId="257"/>
            <ac:picMk id="12" creationId="{F97408FD-58EA-EE49-8DD9-8B6F65752D4A}"/>
          </ac:picMkLst>
        </pc:picChg>
      </pc:sldChg>
      <pc:sldChg chg="addSp modSp mod">
        <pc:chgData name="Simon Bailey" userId="b5e2e4c5-ddb3-48a5-b36c-5ddd3052f4b5" providerId="ADAL" clId="{D87A9F5B-0762-40F3-906D-0D1EBC65087C}" dt="2025-05-07T08:17:11.498" v="601" actId="113"/>
        <pc:sldMkLst>
          <pc:docMk/>
          <pc:sldMk cId="0" sldId="258"/>
        </pc:sldMkLst>
        <pc:spChg chg="mod">
          <ac:chgData name="Simon Bailey" userId="b5e2e4c5-ddb3-48a5-b36c-5ddd3052f4b5" providerId="ADAL" clId="{D87A9F5B-0762-40F3-906D-0D1EBC65087C}" dt="2025-05-07T08:17:11.498" v="601" actId="113"/>
          <ac:spMkLst>
            <pc:docMk/>
            <pc:sldMk cId="0" sldId="258"/>
            <ac:spMk id="8" creationId="{BDB195F2-F1EC-898F-AA5D-4F0E3D3BABA2}"/>
          </ac:spMkLst>
        </pc:spChg>
        <pc:picChg chg="add mod">
          <ac:chgData name="Simon Bailey" userId="b5e2e4c5-ddb3-48a5-b36c-5ddd3052f4b5" providerId="ADAL" clId="{D87A9F5B-0762-40F3-906D-0D1EBC65087C}" dt="2025-05-07T07:49:04.465" v="0"/>
          <ac:picMkLst>
            <pc:docMk/>
            <pc:sldMk cId="0" sldId="258"/>
            <ac:picMk id="9" creationId="{1342DDD7-24F2-C623-A70B-056A71C7006E}"/>
          </ac:picMkLst>
        </pc:picChg>
        <pc:picChg chg="mod">
          <ac:chgData name="Simon Bailey" userId="b5e2e4c5-ddb3-48a5-b36c-5ddd3052f4b5" providerId="ADAL" clId="{D87A9F5B-0762-40F3-906D-0D1EBC65087C}" dt="2025-05-07T08:00:15.512" v="131" actId="14100"/>
          <ac:picMkLst>
            <pc:docMk/>
            <pc:sldMk cId="0" sldId="258"/>
            <ac:picMk id="142" creationId="{00000000-0000-0000-0000-000000000000}"/>
          </ac:picMkLst>
        </pc:picChg>
        <pc:picChg chg="mod">
          <ac:chgData name="Simon Bailey" userId="b5e2e4c5-ddb3-48a5-b36c-5ddd3052f4b5" providerId="ADAL" clId="{D87A9F5B-0762-40F3-906D-0D1EBC65087C}" dt="2025-05-07T08:15:31.086" v="587" actId="1076"/>
          <ac:picMkLst>
            <pc:docMk/>
            <pc:sldMk cId="0" sldId="258"/>
            <ac:picMk id="153" creationId="{00000000-0000-0000-0000-000000000000}"/>
          </ac:picMkLst>
        </pc:picChg>
        <pc:picChg chg="mod">
          <ac:chgData name="Simon Bailey" userId="b5e2e4c5-ddb3-48a5-b36c-5ddd3052f4b5" providerId="ADAL" clId="{D87A9F5B-0762-40F3-906D-0D1EBC65087C}" dt="2025-05-07T08:02:41.093" v="167" actId="1076"/>
          <ac:picMkLst>
            <pc:docMk/>
            <pc:sldMk cId="0" sldId="258"/>
            <ac:picMk id="1026" creationId="{ECB1F5B6-9F48-B120-1129-788F43C04A73}"/>
          </ac:picMkLst>
        </pc:picChg>
      </pc:sldChg>
      <pc:sldChg chg="modSp add mod">
        <pc:chgData name="Simon Bailey" userId="b5e2e4c5-ddb3-48a5-b36c-5ddd3052f4b5" providerId="ADAL" clId="{D87A9F5B-0762-40F3-906D-0D1EBC65087C}" dt="2025-05-07T08:15:36.629" v="588" actId="1076"/>
        <pc:sldMkLst>
          <pc:docMk/>
          <pc:sldMk cId="0" sldId="259"/>
        </pc:sldMkLst>
        <pc:picChg chg="mod">
          <ac:chgData name="Simon Bailey" userId="b5e2e4c5-ddb3-48a5-b36c-5ddd3052f4b5" providerId="ADAL" clId="{D87A9F5B-0762-40F3-906D-0D1EBC65087C}" dt="2025-05-07T08:15:36.629" v="588" actId="1076"/>
          <ac:picMkLst>
            <pc:docMk/>
            <pc:sldMk cId="0" sldId="259"/>
            <ac:picMk id="22" creationId="{274E30A4-B01D-4F4A-A74B-1AB7AB3EE82A}"/>
          </ac:picMkLst>
        </pc:picChg>
        <pc:picChg chg="mod">
          <ac:chgData name="Simon Bailey" userId="b5e2e4c5-ddb3-48a5-b36c-5ddd3052f4b5" providerId="ADAL" clId="{D87A9F5B-0762-40F3-906D-0D1EBC65087C}" dt="2025-05-07T08:00:01.720" v="129" actId="14100"/>
          <ac:picMkLst>
            <pc:docMk/>
            <pc:sldMk cId="0" sldId="259"/>
            <ac:picMk id="156" creationId="{00000000-0000-0000-0000-000000000000}"/>
          </ac:picMkLst>
        </pc:picChg>
      </pc:sldChg>
      <pc:sldChg chg="add del modTransition">
        <pc:chgData name="Simon Bailey" userId="b5e2e4c5-ddb3-48a5-b36c-5ddd3052f4b5" providerId="ADAL" clId="{D87A9F5B-0762-40F3-906D-0D1EBC65087C}" dt="2025-05-07T07:59:32.617" v="126" actId="47"/>
        <pc:sldMkLst>
          <pc:docMk/>
          <pc:sldMk cId="0" sldId="260"/>
        </pc:sldMkLst>
      </pc:sldChg>
      <pc:sldChg chg="modSp add del mod">
        <pc:chgData name="Simon Bailey" userId="b5e2e4c5-ddb3-48a5-b36c-5ddd3052f4b5" providerId="ADAL" clId="{D87A9F5B-0762-40F3-906D-0D1EBC65087C}" dt="2025-05-07T07:59:22.631" v="125" actId="47"/>
        <pc:sldMkLst>
          <pc:docMk/>
          <pc:sldMk cId="0" sldId="261"/>
        </pc:sldMkLst>
        <pc:spChg chg="mod">
          <ac:chgData name="Simon Bailey" userId="b5e2e4c5-ddb3-48a5-b36c-5ddd3052f4b5" providerId="ADAL" clId="{D87A9F5B-0762-40F3-906D-0D1EBC65087C}" dt="2025-05-07T07:51:25.684" v="27" actId="20577"/>
          <ac:spMkLst>
            <pc:docMk/>
            <pc:sldMk cId="0" sldId="261"/>
            <ac:spMk id="178" creationId="{00000000-0000-0000-0000-000000000000}"/>
          </ac:spMkLst>
        </pc:spChg>
      </pc:sldChg>
      <pc:sldChg chg="addSp delSp modSp add del mod">
        <pc:chgData name="Simon Bailey" userId="b5e2e4c5-ddb3-48a5-b36c-5ddd3052f4b5" providerId="ADAL" clId="{D87A9F5B-0762-40F3-906D-0D1EBC65087C}" dt="2025-05-07T08:14:35.886" v="585" actId="14100"/>
        <pc:sldMkLst>
          <pc:docMk/>
          <pc:sldMk cId="0" sldId="262"/>
        </pc:sldMkLst>
        <pc:spChg chg="mod">
          <ac:chgData name="Simon Bailey" userId="b5e2e4c5-ddb3-48a5-b36c-5ddd3052f4b5" providerId="ADAL" clId="{D87A9F5B-0762-40F3-906D-0D1EBC65087C}" dt="2025-05-07T08:14:22.494" v="584" actId="20577"/>
          <ac:spMkLst>
            <pc:docMk/>
            <pc:sldMk cId="0" sldId="262"/>
            <ac:spMk id="28" creationId="{E978A625-8965-8A4F-B629-9C4E3606CDC3}"/>
          </ac:spMkLst>
        </pc:spChg>
        <pc:spChg chg="mod">
          <ac:chgData name="Simon Bailey" userId="b5e2e4c5-ddb3-48a5-b36c-5ddd3052f4b5" providerId="ADAL" clId="{D87A9F5B-0762-40F3-906D-0D1EBC65087C}" dt="2025-05-07T08:09:04.494" v="217" actId="6549"/>
          <ac:spMkLst>
            <pc:docMk/>
            <pc:sldMk cId="0" sldId="262"/>
            <ac:spMk id="31" creationId="{9F34F4FE-59E5-494C-A58D-CE291C05869E}"/>
          </ac:spMkLst>
        </pc:spChg>
        <pc:spChg chg="del mod">
          <ac:chgData name="Simon Bailey" userId="b5e2e4c5-ddb3-48a5-b36c-5ddd3052f4b5" providerId="ADAL" clId="{D87A9F5B-0762-40F3-906D-0D1EBC65087C}" dt="2025-05-07T08:08:57.529" v="198" actId="478"/>
          <ac:spMkLst>
            <pc:docMk/>
            <pc:sldMk cId="0" sldId="262"/>
            <ac:spMk id="33" creationId="{C70884B1-0307-3C44-A8BB-8B14CCE0175B}"/>
          </ac:spMkLst>
        </pc:spChg>
        <pc:spChg chg="del">
          <ac:chgData name="Simon Bailey" userId="b5e2e4c5-ddb3-48a5-b36c-5ddd3052f4b5" providerId="ADAL" clId="{D87A9F5B-0762-40F3-906D-0D1EBC65087C}" dt="2025-05-07T08:08:42.715" v="188" actId="478"/>
          <ac:spMkLst>
            <pc:docMk/>
            <pc:sldMk cId="0" sldId="262"/>
            <ac:spMk id="34" creationId="{3423724B-434F-8045-95BA-F792C4091C06}"/>
          </ac:spMkLst>
        </pc:spChg>
        <pc:spChg chg="mod">
          <ac:chgData name="Simon Bailey" userId="b5e2e4c5-ddb3-48a5-b36c-5ddd3052f4b5" providerId="ADAL" clId="{D87A9F5B-0762-40F3-906D-0D1EBC65087C}" dt="2025-05-07T07:57:19.970" v="32" actId="122"/>
          <ac:spMkLst>
            <pc:docMk/>
            <pc:sldMk cId="0" sldId="262"/>
            <ac:spMk id="207" creationId="{00000000-0000-0000-0000-000000000000}"/>
          </ac:spMkLst>
        </pc:spChg>
        <pc:grpChg chg="add del mod">
          <ac:chgData name="Simon Bailey" userId="b5e2e4c5-ddb3-48a5-b36c-5ddd3052f4b5" providerId="ADAL" clId="{D87A9F5B-0762-40F3-906D-0D1EBC65087C}" dt="2025-05-07T08:14:35.886" v="585" actId="14100"/>
          <ac:grpSpMkLst>
            <pc:docMk/>
            <pc:sldMk cId="0" sldId="262"/>
            <ac:grpSpMk id="27" creationId="{5FC38148-452D-4641-8923-60C554E9CB7B}"/>
          </ac:grpSpMkLst>
        </pc:grpChg>
        <pc:grpChg chg="del">
          <ac:chgData name="Simon Bailey" userId="b5e2e4c5-ddb3-48a5-b36c-5ddd3052f4b5" providerId="ADAL" clId="{D87A9F5B-0762-40F3-906D-0D1EBC65087C}" dt="2025-05-07T08:09:06.920" v="218" actId="478"/>
          <ac:grpSpMkLst>
            <pc:docMk/>
            <pc:sldMk cId="0" sldId="262"/>
            <ac:grpSpMk id="29" creationId="{E622207C-1F55-5243-B589-3D36A9CEDD6D}"/>
          </ac:grpSpMkLst>
        </pc:grpChg>
        <pc:graphicFrameChg chg="mod modGraphic">
          <ac:chgData name="Simon Bailey" userId="b5e2e4c5-ddb3-48a5-b36c-5ddd3052f4b5" providerId="ADAL" clId="{D87A9F5B-0762-40F3-906D-0D1EBC65087C}" dt="2025-05-07T08:08:16.160" v="183" actId="14100"/>
          <ac:graphicFrameMkLst>
            <pc:docMk/>
            <pc:sldMk cId="0" sldId="262"/>
            <ac:graphicFrameMk id="6" creationId="{A62B651D-82FA-1F4C-BCAB-243B247DC930}"/>
          </ac:graphicFrameMkLst>
        </pc:graphicFrameChg>
        <pc:picChg chg="mod">
          <ac:chgData name="Simon Bailey" userId="b5e2e4c5-ddb3-48a5-b36c-5ddd3052f4b5" providerId="ADAL" clId="{D87A9F5B-0762-40F3-906D-0D1EBC65087C}" dt="2025-05-07T08:09:52.854" v="281" actId="1076"/>
          <ac:picMkLst>
            <pc:docMk/>
            <pc:sldMk cId="0" sldId="262"/>
            <ac:picMk id="26" creationId="{6750D34B-63E9-0C4E-90F5-E015324A6B4B}"/>
          </ac:picMkLst>
        </pc:picChg>
        <pc:picChg chg="del">
          <ac:chgData name="Simon Bailey" userId="b5e2e4c5-ddb3-48a5-b36c-5ddd3052f4b5" providerId="ADAL" clId="{D87A9F5B-0762-40F3-906D-0D1EBC65087C}" dt="2025-05-07T08:09:06.920" v="218" actId="478"/>
          <ac:picMkLst>
            <pc:docMk/>
            <pc:sldMk cId="0" sldId="262"/>
            <ac:picMk id="30" creationId="{FA06BDFF-3D29-AF44-9EB5-2993E44F0A42}"/>
          </ac:picMkLst>
        </pc:picChg>
        <pc:picChg chg="del">
          <ac:chgData name="Simon Bailey" userId="b5e2e4c5-ddb3-48a5-b36c-5ddd3052f4b5" providerId="ADAL" clId="{D87A9F5B-0762-40F3-906D-0D1EBC65087C}" dt="2025-05-07T08:08:59.504" v="200" actId="478"/>
          <ac:picMkLst>
            <pc:docMk/>
            <pc:sldMk cId="0" sldId="262"/>
            <ac:picMk id="32" creationId="{89AD823B-9D83-5641-B75E-4C756B07F095}"/>
          </ac:picMkLst>
        </pc:picChg>
        <pc:picChg chg="del">
          <ac:chgData name="Simon Bailey" userId="b5e2e4c5-ddb3-48a5-b36c-5ddd3052f4b5" providerId="ADAL" clId="{D87A9F5B-0762-40F3-906D-0D1EBC65087C}" dt="2025-05-07T08:08:46.706" v="189" actId="478"/>
          <ac:picMkLst>
            <pc:docMk/>
            <pc:sldMk cId="0" sldId="262"/>
            <ac:picMk id="35" creationId="{B5C5BF81-94C8-3548-A17F-3DC088082A8F}"/>
          </ac:picMkLst>
        </pc:picChg>
        <pc:picChg chg="mod">
          <ac:chgData name="Simon Bailey" userId="b5e2e4c5-ddb3-48a5-b36c-5ddd3052f4b5" providerId="ADAL" clId="{D87A9F5B-0762-40F3-906D-0D1EBC65087C}" dt="2025-05-07T08:08:23.373" v="184" actId="1076"/>
          <ac:picMkLst>
            <pc:docMk/>
            <pc:sldMk cId="0" sldId="262"/>
            <ac:picMk id="195" creationId="{00000000-0000-0000-0000-000000000000}"/>
          </ac:picMkLst>
        </pc:picChg>
      </pc:sldChg>
      <pc:sldChg chg="modSp add mod">
        <pc:chgData name="Simon Bailey" userId="b5e2e4c5-ddb3-48a5-b36c-5ddd3052f4b5" providerId="ADAL" clId="{D87A9F5B-0762-40F3-906D-0D1EBC65087C}" dt="2025-05-07T08:15:26.769" v="586" actId="1076"/>
        <pc:sldMkLst>
          <pc:docMk/>
          <pc:sldMk cId="0" sldId="263"/>
        </pc:sldMkLst>
        <pc:picChg chg="mod">
          <ac:chgData name="Simon Bailey" userId="b5e2e4c5-ddb3-48a5-b36c-5ddd3052f4b5" providerId="ADAL" clId="{D87A9F5B-0762-40F3-906D-0D1EBC65087C}" dt="2025-05-07T08:15:26.769" v="586" actId="1076"/>
          <ac:picMkLst>
            <pc:docMk/>
            <pc:sldMk cId="0" sldId="263"/>
            <ac:picMk id="21" creationId="{B11E5D49-0B03-8B42-ACE2-F323AB442228}"/>
          </ac:picMkLst>
        </pc:picChg>
      </pc:sldChg>
      <pc:sldChg chg="modSp add mod modTransition">
        <pc:chgData name="Simon Bailey" userId="b5e2e4c5-ddb3-48a5-b36c-5ddd3052f4b5" providerId="ADAL" clId="{D87A9F5B-0762-40F3-906D-0D1EBC65087C}" dt="2025-05-07T08:16:06.923" v="594" actId="1076"/>
        <pc:sldMkLst>
          <pc:docMk/>
          <pc:sldMk cId="0" sldId="264"/>
        </pc:sldMkLst>
        <pc:picChg chg="mod">
          <ac:chgData name="Simon Bailey" userId="b5e2e4c5-ddb3-48a5-b36c-5ddd3052f4b5" providerId="ADAL" clId="{D87A9F5B-0762-40F3-906D-0D1EBC65087C}" dt="2025-05-07T08:16:06.923" v="594" actId="1076"/>
          <ac:picMkLst>
            <pc:docMk/>
            <pc:sldMk cId="0" sldId="264"/>
            <ac:picMk id="17" creationId="{22F997A1-41F4-BD4A-8949-AF6615123247}"/>
          </ac:picMkLst>
        </pc:picChg>
        <pc:picChg chg="mod">
          <ac:chgData name="Simon Bailey" userId="b5e2e4c5-ddb3-48a5-b36c-5ddd3052f4b5" providerId="ADAL" clId="{D87A9F5B-0762-40F3-906D-0D1EBC65087C}" dt="2025-05-07T08:16:04.001" v="593" actId="14100"/>
          <ac:picMkLst>
            <pc:docMk/>
            <pc:sldMk cId="0" sldId="264"/>
            <ac:picMk id="247" creationId="{00000000-0000-0000-0000-000000000000}"/>
          </ac:picMkLst>
        </pc:picChg>
      </pc:sldChg>
      <pc:sldChg chg="modSp add mod setBg">
        <pc:chgData name="Simon Bailey" userId="b5e2e4c5-ddb3-48a5-b36c-5ddd3052f4b5" providerId="ADAL" clId="{D87A9F5B-0762-40F3-906D-0D1EBC65087C}" dt="2025-05-07T08:16:41.176" v="597" actId="1076"/>
        <pc:sldMkLst>
          <pc:docMk/>
          <pc:sldMk cId="0" sldId="265"/>
        </pc:sldMkLst>
        <pc:grpChg chg="mod">
          <ac:chgData name="Simon Bailey" userId="b5e2e4c5-ddb3-48a5-b36c-5ddd3052f4b5" providerId="ADAL" clId="{D87A9F5B-0762-40F3-906D-0D1EBC65087C}" dt="2025-05-07T08:16:41.176" v="597" actId="1076"/>
          <ac:grpSpMkLst>
            <pc:docMk/>
            <pc:sldMk cId="0" sldId="265"/>
            <ac:grpSpMk id="277" creationId="{00000000-0000-0000-0000-000000000000}"/>
          </ac:grpSpMkLst>
        </pc:grpChg>
        <pc:picChg chg="mod">
          <ac:chgData name="Simon Bailey" userId="b5e2e4c5-ddb3-48a5-b36c-5ddd3052f4b5" providerId="ADAL" clId="{D87A9F5B-0762-40F3-906D-0D1EBC65087C}" dt="2025-05-07T08:04:50.593" v="176" actId="14100"/>
          <ac:picMkLst>
            <pc:docMk/>
            <pc:sldMk cId="0" sldId="265"/>
            <ac:picMk id="262" creationId="{00000000-0000-0000-0000-000000000000}"/>
          </ac:picMkLst>
        </pc:picChg>
        <pc:picChg chg="mod">
          <ac:chgData name="Simon Bailey" userId="b5e2e4c5-ddb3-48a5-b36c-5ddd3052f4b5" providerId="ADAL" clId="{D87A9F5B-0762-40F3-906D-0D1EBC65087C}" dt="2025-05-07T08:04:39.382" v="175" actId="1076"/>
          <ac:picMkLst>
            <pc:docMk/>
            <pc:sldMk cId="0" sldId="265"/>
            <ac:picMk id="267" creationId="{00000000-0000-0000-0000-000000000000}"/>
          </ac:picMkLst>
        </pc:picChg>
        <pc:picChg chg="mod">
          <ac:chgData name="Simon Bailey" userId="b5e2e4c5-ddb3-48a5-b36c-5ddd3052f4b5" providerId="ADAL" clId="{D87A9F5B-0762-40F3-906D-0D1EBC65087C}" dt="2025-05-07T08:15:49.145" v="590" actId="1076"/>
          <ac:picMkLst>
            <pc:docMk/>
            <pc:sldMk cId="0" sldId="265"/>
            <ac:picMk id="278" creationId="{00000000-0000-0000-0000-000000000000}"/>
          </ac:picMkLst>
        </pc:picChg>
      </pc:sldChg>
      <pc:sldChg chg="modSp add mod">
        <pc:chgData name="Simon Bailey" userId="b5e2e4c5-ddb3-48a5-b36c-5ddd3052f4b5" providerId="ADAL" clId="{D87A9F5B-0762-40F3-906D-0D1EBC65087C}" dt="2025-05-07T08:16:30.449" v="596" actId="1076"/>
        <pc:sldMkLst>
          <pc:docMk/>
          <pc:sldMk cId="0" sldId="266"/>
        </pc:sldMkLst>
        <pc:picChg chg="mod">
          <ac:chgData name="Simon Bailey" userId="b5e2e4c5-ddb3-48a5-b36c-5ddd3052f4b5" providerId="ADAL" clId="{D87A9F5B-0762-40F3-906D-0D1EBC65087C}" dt="2025-05-07T08:16:27.547" v="595" actId="14100"/>
          <ac:picMkLst>
            <pc:docMk/>
            <pc:sldMk cId="0" sldId="266"/>
            <ac:picMk id="282" creationId="{00000000-0000-0000-0000-000000000000}"/>
          </ac:picMkLst>
        </pc:picChg>
        <pc:picChg chg="mod">
          <ac:chgData name="Simon Bailey" userId="b5e2e4c5-ddb3-48a5-b36c-5ddd3052f4b5" providerId="ADAL" clId="{D87A9F5B-0762-40F3-906D-0D1EBC65087C}" dt="2025-05-07T08:16:30.449" v="596" actId="1076"/>
          <ac:picMkLst>
            <pc:docMk/>
            <pc:sldMk cId="0" sldId="266"/>
            <ac:picMk id="302" creationId="{00000000-0000-0000-0000-000000000000}"/>
          </ac:picMkLst>
        </pc:picChg>
      </pc:sldChg>
      <pc:sldChg chg="modSp add mod">
        <pc:chgData name="Simon Bailey" userId="b5e2e4c5-ddb3-48a5-b36c-5ddd3052f4b5" providerId="ADAL" clId="{D87A9F5B-0762-40F3-906D-0D1EBC65087C}" dt="2025-05-07T08:15:42.179" v="589" actId="1076"/>
        <pc:sldMkLst>
          <pc:docMk/>
          <pc:sldMk cId="0" sldId="267"/>
        </pc:sldMkLst>
        <pc:picChg chg="mod">
          <ac:chgData name="Simon Bailey" userId="b5e2e4c5-ddb3-48a5-b36c-5ddd3052f4b5" providerId="ADAL" clId="{D87A9F5B-0762-40F3-906D-0D1EBC65087C}" dt="2025-05-07T08:15:42.179" v="589" actId="1076"/>
          <ac:picMkLst>
            <pc:docMk/>
            <pc:sldMk cId="0" sldId="267"/>
            <ac:picMk id="245" creationId="{00000000-0000-0000-0000-000000000000}"/>
          </ac:picMkLst>
        </pc:picChg>
      </pc:sldChg>
      <pc:sldMasterChg chg="del delSldLayout">
        <pc:chgData name="Simon Bailey" userId="b5e2e4c5-ddb3-48a5-b36c-5ddd3052f4b5" providerId="ADAL" clId="{D87A9F5B-0762-40F3-906D-0D1EBC65087C}" dt="2025-05-07T07:59:22.631" v="125" actId="47"/>
        <pc:sldMasterMkLst>
          <pc:docMk/>
          <pc:sldMasterMk cId="1146004064" sldId="2147483662"/>
        </pc:sldMasterMkLst>
        <pc:sldLayoutChg chg="del">
          <pc:chgData name="Simon Bailey" userId="b5e2e4c5-ddb3-48a5-b36c-5ddd3052f4b5" providerId="ADAL" clId="{D87A9F5B-0762-40F3-906D-0D1EBC65087C}" dt="2025-05-07T07:59:22.631" v="125" actId="47"/>
          <pc:sldLayoutMkLst>
            <pc:docMk/>
            <pc:sldMasterMk cId="1146004064" sldId="2147483662"/>
            <pc:sldLayoutMk cId="867952106" sldId="2147483663"/>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1843263330" sldId="2147483664"/>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2648979053" sldId="2147483665"/>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2696187304" sldId="2147483666"/>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3299957256" sldId="2147483667"/>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175860108" sldId="2147483668"/>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2196527452" sldId="2147483669"/>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1017594720" sldId="2147483670"/>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224608710" sldId="2147483671"/>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2456880123" sldId="2147483672"/>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2928978233" sldId="2147483673"/>
          </pc:sldLayoutMkLst>
        </pc:sldLayoutChg>
        <pc:sldLayoutChg chg="del">
          <pc:chgData name="Simon Bailey" userId="b5e2e4c5-ddb3-48a5-b36c-5ddd3052f4b5" providerId="ADAL" clId="{D87A9F5B-0762-40F3-906D-0D1EBC65087C}" dt="2025-05-07T07:59:22.631" v="125" actId="47"/>
          <pc:sldLayoutMkLst>
            <pc:docMk/>
            <pc:sldMasterMk cId="1146004064" sldId="2147483662"/>
            <pc:sldLayoutMk cId="2747936059"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FDFFE-F840-4DBC-8769-22EE3B809DEC}" type="datetimeFigureOut">
              <a:rPr lang="en-GB" smtClean="0"/>
              <a:t>07/05/2025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947FE-D703-47F3-939B-292103D5D60E}" type="slidenum">
              <a:rPr lang="en-GB" smtClean="0"/>
              <a:t>‹#›</a:t>
            </a:fld>
            <a:endParaRPr lang="en-GB"/>
          </a:p>
        </p:txBody>
      </p:sp>
    </p:spTree>
    <p:extLst>
      <p:ext uri="{BB962C8B-B14F-4D97-AF65-F5344CB8AC3E}">
        <p14:creationId xmlns:p14="http://schemas.microsoft.com/office/powerpoint/2010/main" val="269944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2947FE-D703-47F3-939B-292103D5D60E}" type="slidenum">
              <a:rPr lang="en-GB" smtClean="0"/>
              <a:t>1</a:t>
            </a:fld>
            <a:endParaRPr lang="en-GB"/>
          </a:p>
        </p:txBody>
      </p:sp>
    </p:spTree>
    <p:extLst>
      <p:ext uri="{BB962C8B-B14F-4D97-AF65-F5344CB8AC3E}">
        <p14:creationId xmlns:p14="http://schemas.microsoft.com/office/powerpoint/2010/main" val="138127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3D94-DED0-04BA-CB1D-E9CB62D48A6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7451826-4E68-874A-2400-C7592456C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3059488-1E6D-D292-1CDA-8A9571E42B7F}"/>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5" name="Footer Placeholder 4">
            <a:extLst>
              <a:ext uri="{FF2B5EF4-FFF2-40B4-BE49-F238E27FC236}">
                <a16:creationId xmlns:a16="http://schemas.microsoft.com/office/drawing/2014/main" id="{B1D1FB51-FBF5-BE8E-170F-153BBCDB36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4744DC-1562-8482-5684-C1E2A0F51C7C}"/>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169754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1C274-A16E-E3FD-EA84-8489090EDB4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16107AA-B104-F140-455C-DA8B1C7A7D8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7C5F25-FDBA-EC8D-9A12-E26ACE1B5042}"/>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5" name="Footer Placeholder 4">
            <a:extLst>
              <a:ext uri="{FF2B5EF4-FFF2-40B4-BE49-F238E27FC236}">
                <a16:creationId xmlns:a16="http://schemas.microsoft.com/office/drawing/2014/main" id="{8114071A-E823-8A1B-CB30-74F8A9AC63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F46E31-3045-F3BB-1C64-B6923538683E}"/>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406324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5F17DD-3CCA-25F3-62ED-6F861AD8BAA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4C9DA71-0FB6-AC64-8F32-27A48F40253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31B2C3F-762E-D685-4213-A309767E4A5D}"/>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5" name="Footer Placeholder 4">
            <a:extLst>
              <a:ext uri="{FF2B5EF4-FFF2-40B4-BE49-F238E27FC236}">
                <a16:creationId xmlns:a16="http://schemas.microsoft.com/office/drawing/2014/main" id="{C6FFF111-F1C7-812E-76DA-BC8713B0FD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D2B06B-01D9-B939-94A3-585A2C0E37E7}"/>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118484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61103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5" y="2268141"/>
            <a:ext cx="9810750"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702564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298406" y="3580805"/>
            <a:ext cx="5000625" cy="2652117"/>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304236" y="625078"/>
            <a:ext cx="5000629" cy="265211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892969" y="625078"/>
            <a:ext cx="5000625"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19157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BE4B6-EFB1-15A9-47B2-A9E030985D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6A8403E-18C4-C2D7-2378-C3E78C22DF6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434F4B6-57AD-A811-0B3F-DF3917DF81A0}"/>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5" name="Footer Placeholder 4">
            <a:extLst>
              <a:ext uri="{FF2B5EF4-FFF2-40B4-BE49-F238E27FC236}">
                <a16:creationId xmlns:a16="http://schemas.microsoft.com/office/drawing/2014/main" id="{D0BD0598-C22B-5430-A295-1E0084147B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D23F45-0FA3-D0D5-71E3-1C4EDD454AB3}"/>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183225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99EE-6A2D-1FFB-D34B-24D54DF3FBB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E42AA35-80EA-3B53-29A4-FDDFB5C493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FF577F-BCB2-CAD6-C0B4-F10423CD8F9A}"/>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5" name="Footer Placeholder 4">
            <a:extLst>
              <a:ext uri="{FF2B5EF4-FFF2-40B4-BE49-F238E27FC236}">
                <a16:creationId xmlns:a16="http://schemas.microsoft.com/office/drawing/2014/main" id="{D6A28650-C678-DF12-1B21-6E5D961475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640059-CAEB-D41E-70AF-0BCAED5D0B5D}"/>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3618700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5660-D0DC-88E7-4F29-AFB9DEE53BD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EA768AD-1842-762B-4CD2-0519919AF5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C5084BA-18C6-1FEF-17C4-4A90C304E2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B05B819-CF4E-2ADC-E5AD-F7957E48DAC3}"/>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6" name="Footer Placeholder 5">
            <a:extLst>
              <a:ext uri="{FF2B5EF4-FFF2-40B4-BE49-F238E27FC236}">
                <a16:creationId xmlns:a16="http://schemas.microsoft.com/office/drawing/2014/main" id="{A0FDC965-D0C7-FB63-9602-9DAC19DA7F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D897FE-4D7C-978A-6D97-9DC7C1B8514E}"/>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18235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958F-79CF-1862-5B90-07C5858EAA5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E0C79CB-0CC6-F241-94A0-2FA5724C4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9520A9-DD18-0CFF-2440-2113B9117C0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3F27D67-7FE2-1BA3-E1D2-B3A127C7B9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C30B2C-D33A-A9C1-D48B-60AF7BD4DC7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7458966-72D6-5AA3-4252-D8C217FA7215}"/>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8" name="Footer Placeholder 7">
            <a:extLst>
              <a:ext uri="{FF2B5EF4-FFF2-40B4-BE49-F238E27FC236}">
                <a16:creationId xmlns:a16="http://schemas.microsoft.com/office/drawing/2014/main" id="{65CBAAD1-EA4A-81FC-4B41-70B095777D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65843B-C265-9531-B478-F1BF8A471131}"/>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23949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8284-4103-9970-C904-284CF995C71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7FBCC52-39A6-618B-64E2-C6B2BD9006D1}"/>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4" name="Footer Placeholder 3">
            <a:extLst>
              <a:ext uri="{FF2B5EF4-FFF2-40B4-BE49-F238E27FC236}">
                <a16:creationId xmlns:a16="http://schemas.microsoft.com/office/drawing/2014/main" id="{3F1951DD-3F0D-B118-114E-9FC13C2B36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4661D4-5A05-0780-07E3-994898B7BE4F}"/>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12296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A9FAF7-9157-A971-A153-AAF800BD9148}"/>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3" name="Footer Placeholder 2">
            <a:extLst>
              <a:ext uri="{FF2B5EF4-FFF2-40B4-BE49-F238E27FC236}">
                <a16:creationId xmlns:a16="http://schemas.microsoft.com/office/drawing/2014/main" id="{B42307B5-D5E2-F7EE-D2E4-0DB6F1A54B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C614B0B-7603-836A-5528-EBB8BD441220}"/>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152398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B1FE-5932-A189-343E-BC6C71E9EE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9756BD5-76E9-699E-D7D0-3923C63A62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FFD28D8-D830-69B4-3E68-049EB8EDA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0E7021-FDB7-07F6-A6F4-7FC1739DBCAE}"/>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6" name="Footer Placeholder 5">
            <a:extLst>
              <a:ext uri="{FF2B5EF4-FFF2-40B4-BE49-F238E27FC236}">
                <a16:creationId xmlns:a16="http://schemas.microsoft.com/office/drawing/2014/main" id="{073487D4-3CE7-A71E-2AF3-2CC73DE11A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84351F-ED84-03F5-45C5-21602880DB8A}"/>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2624526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FA198-20CF-1A84-FD4D-B8A62FD14A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540FA5F-4C07-F634-F871-0C61D9B99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F609C7-A98E-571F-405A-D88A9989E9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6B8C06-D8F5-BF8D-1F52-D270DF08A831}"/>
              </a:ext>
            </a:extLst>
          </p:cNvPr>
          <p:cNvSpPr>
            <a:spLocks noGrp="1"/>
          </p:cNvSpPr>
          <p:nvPr>
            <p:ph type="dt" sz="half" idx="10"/>
          </p:nvPr>
        </p:nvSpPr>
        <p:spPr/>
        <p:txBody>
          <a:bodyPr/>
          <a:lstStyle/>
          <a:p>
            <a:fld id="{C094C811-B23C-4526-9DFB-7BA96B9CD8E1}" type="datetimeFigureOut">
              <a:rPr lang="en-GB" smtClean="0"/>
              <a:t>07/05/2025</a:t>
            </a:fld>
            <a:endParaRPr lang="en-GB"/>
          </a:p>
        </p:txBody>
      </p:sp>
      <p:sp>
        <p:nvSpPr>
          <p:cNvPr id="6" name="Footer Placeholder 5">
            <a:extLst>
              <a:ext uri="{FF2B5EF4-FFF2-40B4-BE49-F238E27FC236}">
                <a16:creationId xmlns:a16="http://schemas.microsoft.com/office/drawing/2014/main" id="{E7FC6F0D-B82A-A48F-1AA7-4A9755084E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765EC9-EED0-3842-9F5E-20027221A43A}"/>
              </a:ext>
            </a:extLst>
          </p:cNvPr>
          <p:cNvSpPr>
            <a:spLocks noGrp="1"/>
          </p:cNvSpPr>
          <p:nvPr>
            <p:ph type="sldNum" sz="quarter" idx="12"/>
          </p:nvPr>
        </p:nvSpPr>
        <p:spPr/>
        <p:txBody>
          <a:bodyPr/>
          <a:lstStyle/>
          <a:p>
            <a:fld id="{7A337B41-8454-4722-AA4A-630551BEDB20}" type="slidenum">
              <a:rPr lang="en-GB" smtClean="0"/>
              <a:t>‹#›</a:t>
            </a:fld>
            <a:endParaRPr lang="en-GB"/>
          </a:p>
        </p:txBody>
      </p:sp>
    </p:spTree>
    <p:extLst>
      <p:ext uri="{BB962C8B-B14F-4D97-AF65-F5344CB8AC3E}">
        <p14:creationId xmlns:p14="http://schemas.microsoft.com/office/powerpoint/2010/main" val="758909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10BCC-9B40-B9FA-E1D2-B092A9A83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E443F50-70B8-CBDD-C0D3-BD66DA67A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813EFAE-AD21-DCCC-E93E-B89C47E67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94C811-B23C-4526-9DFB-7BA96B9CD8E1}" type="datetimeFigureOut">
              <a:rPr lang="en-GB" smtClean="0"/>
              <a:t>07/05/2025</a:t>
            </a:fld>
            <a:endParaRPr lang="en-GB"/>
          </a:p>
        </p:txBody>
      </p:sp>
      <p:sp>
        <p:nvSpPr>
          <p:cNvPr id="5" name="Footer Placeholder 4">
            <a:extLst>
              <a:ext uri="{FF2B5EF4-FFF2-40B4-BE49-F238E27FC236}">
                <a16:creationId xmlns:a16="http://schemas.microsoft.com/office/drawing/2014/main" id="{7B11158B-86AC-8DEB-25CC-28B13E0BEA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6F47DAA-D4D0-12B3-B703-C45764319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337B41-8454-4722-AA4A-630551BEDB20}" type="slidenum">
              <a:rPr lang="en-GB" smtClean="0"/>
              <a:t>‹#›</a:t>
            </a:fld>
            <a:endParaRPr lang="en-GB"/>
          </a:p>
        </p:txBody>
      </p:sp>
    </p:spTree>
    <p:extLst>
      <p:ext uri="{BB962C8B-B14F-4D97-AF65-F5344CB8AC3E}">
        <p14:creationId xmlns:p14="http://schemas.microsoft.com/office/powerpoint/2010/main" val="223207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hyperlink" Target="http://www.ammoshack.uk" TargetMode="External"/><Relationship Id="rId3" Type="http://schemas.openxmlformats.org/officeDocument/2006/relationships/image" Target="../media/image1.tiff"/><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hyperlink" Target="mailto:featherlessdays@icloud.com?subject=Enquiry%20" TargetMode="External"/><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hyperlink" Target="http://www.ammoshack.uk/" TargetMode="External"/><Relationship Id="rId15" Type="http://schemas.openxmlformats.org/officeDocument/2006/relationships/hyperlink" Target="http://www.apple.com/uk" TargetMode="External"/><Relationship Id="rId10" Type="http://schemas.openxmlformats.org/officeDocument/2006/relationships/image" Target="../media/image7.png"/><Relationship Id="rId19" Type="http://schemas.openxmlformats.org/officeDocument/2006/relationships/image" Target="../media/image13.png"/><Relationship Id="rId4" Type="http://schemas.openxmlformats.org/officeDocument/2006/relationships/image" Target="../media/image2.tiff"/><Relationship Id="rId9" Type="http://schemas.openxmlformats.org/officeDocument/2006/relationships/image" Target="../media/image6.pn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13.xml"/><Relationship Id="rId5" Type="http://schemas.openxmlformats.org/officeDocument/2006/relationships/image" Target="../media/image17.tiff"/><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 Id="rId5" Type="http://schemas.openxmlformats.org/officeDocument/2006/relationships/hyperlink" Target="mailto:featherlessdays@icloud.com" TargetMode="External"/><Relationship Id="rId4" Type="http://schemas.openxmlformats.org/officeDocument/2006/relationships/hyperlink" Target="mailto:simon.b@rugbyforheroes.org.uk"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mailto:featherlessdays@icloud.com?subject=Enquiry%20" TargetMode="External"/><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hyperlink" Target="http://www.apple.com/uk" TargetMode="External"/><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hyperlink" Target="http://www.ammoshack.uk"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jpeg"/><Relationship Id="rId7" Type="http://schemas.openxmlformats.org/officeDocument/2006/relationships/hyperlink" Target="http://www.apple.com/uk" TargetMode="External"/><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25.png"/><Relationship Id="rId10" Type="http://schemas.openxmlformats.org/officeDocument/2006/relationships/hyperlink" Target="http://www.ammoshack.uk" TargetMode="External"/><Relationship Id="rId4" Type="http://schemas.openxmlformats.org/officeDocument/2006/relationships/image" Target="../media/image24.jpeg"/><Relationship Id="rId9" Type="http://schemas.openxmlformats.org/officeDocument/2006/relationships/hyperlink" Target="mailto:featherlessdays@icloud.com?subject=Enquiry%20"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7.jpeg"/><Relationship Id="rId7" Type="http://schemas.openxmlformats.org/officeDocument/2006/relationships/hyperlink" Target="http://www.apple.com/uk" TargetMode="External"/><Relationship Id="rId2"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hyperlink" Target="http://www.ammoshack.uk" TargetMode="External"/><Relationship Id="rId4" Type="http://schemas.openxmlformats.org/officeDocument/2006/relationships/image" Target="../media/image28.png"/><Relationship Id="rId9" Type="http://schemas.openxmlformats.org/officeDocument/2006/relationships/hyperlink" Target="mailto:featherlessdays@icloud.com?subject=Enquiry%2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mailto:featherlessdays@icloud.com" TargetMode="External"/><Relationship Id="rId7" Type="http://schemas.openxmlformats.org/officeDocument/2006/relationships/hyperlink" Target="http://www.apple.com/uk" TargetMode="Externa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31.png"/><Relationship Id="rId10" Type="http://schemas.openxmlformats.org/officeDocument/2006/relationships/hyperlink" Target="http://www.ammoshack.uk" TargetMode="External"/><Relationship Id="rId4" Type="http://schemas.openxmlformats.org/officeDocument/2006/relationships/image" Target="../media/image30.png"/><Relationship Id="rId9" Type="http://schemas.openxmlformats.org/officeDocument/2006/relationships/hyperlink" Target="mailto:featherlessdays@icloud.com?subject=Enquiry%20"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apple.com/uk" TargetMode="External"/><Relationship Id="rId13" Type="http://schemas.openxmlformats.org/officeDocument/2006/relationships/image" Target="../media/image4.png"/><Relationship Id="rId3" Type="http://schemas.openxmlformats.org/officeDocument/2006/relationships/image" Target="../media/image32.jpe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hyperlink" Target="http://www.ammoshack.uk" TargetMode="External"/><Relationship Id="rId5" Type="http://schemas.openxmlformats.org/officeDocument/2006/relationships/hyperlink" Target="https://w3w.co/efficient.fussed.blessing" TargetMode="External"/><Relationship Id="rId10" Type="http://schemas.openxmlformats.org/officeDocument/2006/relationships/hyperlink" Target="mailto:featherlessdays@icloud.com?subject=Enquiry%20" TargetMode="External"/><Relationship Id="rId4" Type="http://schemas.openxmlformats.org/officeDocument/2006/relationships/image" Target="../media/image33.jpe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hyperlink" Target="http://www.apple.com/uk" TargetMode="External"/><Relationship Id="rId18" Type="http://schemas.openxmlformats.org/officeDocument/2006/relationships/image" Target="../media/image44.jpeg"/><Relationship Id="rId3" Type="http://schemas.openxmlformats.org/officeDocument/2006/relationships/image" Target="../media/image36.jpeg"/><Relationship Id="rId21" Type="http://schemas.openxmlformats.org/officeDocument/2006/relationships/image" Target="../media/image47.png"/><Relationship Id="rId7" Type="http://schemas.openxmlformats.org/officeDocument/2006/relationships/image" Target="../media/image40.jpeg"/><Relationship Id="rId12" Type="http://schemas.openxmlformats.org/officeDocument/2006/relationships/image" Target="../media/image11.png"/><Relationship Id="rId17" Type="http://schemas.openxmlformats.org/officeDocument/2006/relationships/image" Target="../media/image13.png"/><Relationship Id="rId2" Type="http://schemas.openxmlformats.org/officeDocument/2006/relationships/image" Target="../media/image35.jpeg"/><Relationship Id="rId16" Type="http://schemas.openxmlformats.org/officeDocument/2006/relationships/hyperlink" Target="http://www.ammoshack.uk" TargetMode="External"/><Relationship Id="rId20"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39.jpeg"/><Relationship Id="rId11" Type="http://schemas.openxmlformats.org/officeDocument/2006/relationships/image" Target="../media/image4.png"/><Relationship Id="rId5" Type="http://schemas.openxmlformats.org/officeDocument/2006/relationships/image" Target="../media/image38.jpeg"/><Relationship Id="rId15" Type="http://schemas.openxmlformats.org/officeDocument/2006/relationships/hyperlink" Target="mailto:featherlessdays@icloud.com?subject=Enquiry%20" TargetMode="External"/><Relationship Id="rId10" Type="http://schemas.openxmlformats.org/officeDocument/2006/relationships/image" Target="../media/image43.jpeg"/><Relationship Id="rId19" Type="http://schemas.openxmlformats.org/officeDocument/2006/relationships/image" Target="../media/image45.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7408FD-58EA-EE49-8DD9-8B6F65752D4A}"/>
              </a:ext>
            </a:extLst>
          </p:cNvPr>
          <p:cNvPicPr>
            <a:picLocks noChangeAspect="1"/>
          </p:cNvPicPr>
          <p:nvPr/>
        </p:nvPicPr>
        <p:blipFill>
          <a:blip r:embed="rId3"/>
          <a:stretch>
            <a:fillRect/>
          </a:stretch>
        </p:blipFill>
        <p:spPr>
          <a:xfrm>
            <a:off x="0" y="0"/>
            <a:ext cx="12192000" cy="6858000"/>
          </a:xfrm>
          <a:prstGeom prst="rect">
            <a:avLst/>
          </a:prstGeom>
        </p:spPr>
      </p:pic>
      <p:pic>
        <p:nvPicPr>
          <p:cNvPr id="12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6449" y="1391814"/>
            <a:ext cx="1049543" cy="1045115"/>
          </a:xfrm>
          <a:prstGeom prst="rect">
            <a:avLst/>
          </a:prstGeom>
          <a:ln w="12700">
            <a:miter lim="400000"/>
          </a:ln>
        </p:spPr>
      </p:pic>
      <p:pic>
        <p:nvPicPr>
          <p:cNvPr id="121" name="ammoshack logo white copy.png" descr="ammoshack logo white copy.png">
            <a:hlinkClick r:id="rId5"/>
          </p:cNvPr>
          <p:cNvPicPr>
            <a:picLocks noChangeAspect="1"/>
          </p:cNvPicPr>
          <p:nvPr/>
        </p:nvPicPr>
        <p:blipFill>
          <a:blip r:embed="rId6"/>
          <a:stretch>
            <a:fillRect/>
          </a:stretch>
        </p:blipFill>
        <p:spPr>
          <a:xfrm>
            <a:off x="4092744" y="4839460"/>
            <a:ext cx="4006509" cy="972045"/>
          </a:xfrm>
          <a:prstGeom prst="rect">
            <a:avLst/>
          </a:prstGeom>
          <a:ln w="12700">
            <a:miter lim="400000"/>
          </a:ln>
          <a:effectLst>
            <a:outerShdw blurRad="38100" dist="25400" dir="5400000" rotWithShape="0">
              <a:srgbClr val="000000">
                <a:alpha val="50000"/>
              </a:srgbClr>
            </a:outerShdw>
          </a:effectLst>
        </p:spPr>
      </p:pic>
      <p:pic>
        <p:nvPicPr>
          <p:cNvPr id="131" name="R4H-Colour-fade_2k.png" descr="R4H-Colour-fade_2k.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3329" y="1449091"/>
            <a:ext cx="2223253" cy="925985"/>
          </a:xfrm>
          <a:prstGeom prst="rect">
            <a:avLst/>
          </a:prstGeom>
          <a:ln/>
        </p:spPr>
        <p:style>
          <a:lnRef idx="1">
            <a:schemeClr val="dk1"/>
          </a:lnRef>
          <a:fillRef idx="2">
            <a:schemeClr val="dk1"/>
          </a:fillRef>
          <a:effectRef idx="1">
            <a:schemeClr val="dk1"/>
          </a:effectRef>
          <a:fontRef idx="minor">
            <a:schemeClr val="dk1"/>
          </a:fontRef>
        </p:style>
      </p:pic>
      <p:pic>
        <p:nvPicPr>
          <p:cNvPr id="132" name="fiocchi_logo_new.png" descr="fiocchi_logo_new.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92803" y="6206739"/>
            <a:ext cx="2083442" cy="476056"/>
          </a:xfrm>
          <a:prstGeom prst="rect">
            <a:avLst/>
          </a:prstGeom>
          <a:ln w="12700">
            <a:miter lim="400000"/>
          </a:ln>
        </p:spPr>
      </p:pic>
      <p:pic>
        <p:nvPicPr>
          <p:cNvPr id="133" name="LYV_MainLogo_Strapline.png" descr="LYV_MainLogo_Straplin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76700" y="4517322"/>
            <a:ext cx="1115646" cy="1464469"/>
          </a:xfrm>
          <a:prstGeom prst="rect">
            <a:avLst/>
          </a:prstGeom>
          <a:ln w="12700">
            <a:miter lim="400000"/>
          </a:ln>
        </p:spPr>
      </p:pic>
      <p:pic>
        <p:nvPicPr>
          <p:cNvPr id="134" name="BP_Logo.png" descr="BP_Logo.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72002" y="4397350"/>
            <a:ext cx="2223253" cy="2223253"/>
          </a:xfrm>
          <a:prstGeom prst="rect">
            <a:avLst/>
          </a:prstGeom>
          <a:ln w="12700">
            <a:miter lim="400000"/>
          </a:ln>
        </p:spPr>
      </p:pic>
      <p:pic>
        <p:nvPicPr>
          <p:cNvPr id="135" name="purepng.com-land-rover-logoland-roverfour-wheel-drive-vehiclesjaguar-land-roverland-rover-vehiclesland-rover-logo-1701527509449ocojy.png" descr="purepng.com-land-rover-logoland-roverfour-wheel-drive-vehiclesjaguar-land-roverland-rover-vehiclesland-rover-logo-1701527509449ocojy.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18703" y="3751368"/>
            <a:ext cx="2375297" cy="1336106"/>
          </a:xfrm>
          <a:prstGeom prst="rect">
            <a:avLst/>
          </a:prstGeom>
          <a:ln w="12700">
            <a:miter lim="400000"/>
          </a:ln>
        </p:spPr>
      </p:pic>
      <p:pic>
        <p:nvPicPr>
          <p:cNvPr id="136" name="325-3254543_laporte-logo copy.png" descr="325-3254543_laporte-logo copy.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10801" y="6061998"/>
            <a:ext cx="1721178" cy="703771"/>
          </a:xfrm>
          <a:prstGeom prst="rect">
            <a:avLst/>
          </a:prstGeom>
          <a:ln w="12700">
            <a:miter lim="400000"/>
          </a:ln>
        </p:spPr>
      </p:pic>
      <p:pic>
        <p:nvPicPr>
          <p:cNvPr id="137" name="fe172f8d-9ee5-497d-8ff8-264b6eac86aakzqO15slK3zjgH26LPa7PryhjSxPw4kxZxeoA4VZrhMR8HcJ8-vbMZDN66ZxJPmXau7V5kiX_XqvHvbh=s0.png" descr="fe172f8d-9ee5-497d-8ff8-264b6eac86aakzqO15slK3zjgH26LPa7PryhjSxPw4kxZxeoA4VZrhMR8HcJ8-vbMZDN66ZxJPmXau7V5kiX_XqvHvbh=s0.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138299" y="2832695"/>
            <a:ext cx="1336106" cy="1336106"/>
          </a:xfrm>
          <a:prstGeom prst="rect">
            <a:avLst/>
          </a:prstGeom>
          <a:ln w="12700">
            <a:miter lim="400000"/>
          </a:ln>
        </p:spPr>
      </p:pic>
      <p:sp>
        <p:nvSpPr>
          <p:cNvPr id="138" name="Ruckley Estate: The Home of Simulated Game Shooting…"/>
          <p:cNvSpPr txBox="1"/>
          <p:nvPr/>
        </p:nvSpPr>
        <p:spPr>
          <a:xfrm>
            <a:off x="1770784" y="168276"/>
            <a:ext cx="8650431" cy="102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lang="en-GB" sz="6187" b="1" dirty="0">
                <a:solidFill>
                  <a:srgbClr val="FF0000"/>
                </a:solidFill>
                <a:latin typeface="dearJoe II" pitchFamily="2" charset="0"/>
                <a:cs typeface="Apple Chancery" panose="03020702040506060504" pitchFamily="66" charset="-79"/>
              </a:rPr>
              <a:t>Ruckley  Estate</a:t>
            </a:r>
            <a:r>
              <a:rPr lang="en-GB" sz="2250" b="1" dirty="0">
                <a:solidFill>
                  <a:srgbClr val="FF0000"/>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6A43BA26-4977-CE4C-AFBF-5A47D3700B51}"/>
              </a:ext>
            </a:extLst>
          </p:cNvPr>
          <p:cNvSpPr/>
          <p:nvPr/>
        </p:nvSpPr>
        <p:spPr>
          <a:xfrm>
            <a:off x="1910801" y="1120244"/>
            <a:ext cx="6706195" cy="287130"/>
          </a:xfrm>
          <a:prstGeom prst="rect">
            <a:avLst/>
          </a:prstGeom>
        </p:spPr>
        <p:txBody>
          <a:bodyPr wrap="square">
            <a:spAutoFit/>
          </a:bodyPr>
          <a:lstStyle/>
          <a:p>
            <a:r>
              <a:rPr lang="en-GB" sz="1266" b="1" dirty="0">
                <a:solidFill>
                  <a:schemeClr val="bg1"/>
                </a:solidFill>
                <a:latin typeface="Arial" panose="020B0604020202020204" pitchFamily="34" charset="0"/>
                <a:cs typeface="Arial" panose="020B0604020202020204" pitchFamily="34" charset="0"/>
              </a:rPr>
              <a:t>Proudly Hosting:</a:t>
            </a:r>
          </a:p>
        </p:txBody>
      </p:sp>
      <p:sp>
        <p:nvSpPr>
          <p:cNvPr id="5" name="Rectangle 4">
            <a:extLst>
              <a:ext uri="{FF2B5EF4-FFF2-40B4-BE49-F238E27FC236}">
                <a16:creationId xmlns:a16="http://schemas.microsoft.com/office/drawing/2014/main" id="{37000C9C-C559-304D-8B9D-68AA72571B16}"/>
              </a:ext>
            </a:extLst>
          </p:cNvPr>
          <p:cNvSpPr/>
          <p:nvPr/>
        </p:nvSpPr>
        <p:spPr>
          <a:xfrm>
            <a:off x="7182504" y="2948781"/>
            <a:ext cx="2576078" cy="1304460"/>
          </a:xfrm>
          <a:prstGeom prst="rect">
            <a:avLst/>
          </a:prstGeom>
        </p:spPr>
        <p:txBody>
          <a:bodyPr wrap="square">
            <a:spAutoFit/>
          </a:bodyPr>
          <a:lstStyle/>
          <a:p>
            <a:r>
              <a:rPr lang="en-GB" sz="1969" b="1" dirty="0">
                <a:solidFill>
                  <a:schemeClr val="bg1"/>
                </a:solidFill>
                <a:latin typeface="Arial" panose="020B0604020202020204" pitchFamily="34" charset="0"/>
                <a:cs typeface="Arial" panose="020B0604020202020204" pitchFamily="34" charset="0"/>
              </a:rPr>
              <a:t>Ruckley Estate</a:t>
            </a:r>
          </a:p>
          <a:p>
            <a:r>
              <a:rPr lang="en-GB" sz="1969" b="1" dirty="0">
                <a:solidFill>
                  <a:schemeClr val="bg1"/>
                </a:solidFill>
                <a:latin typeface="Arial" panose="020B0604020202020204" pitchFamily="34" charset="0"/>
                <a:cs typeface="Arial" panose="020B0604020202020204" pitchFamily="34" charset="0"/>
              </a:rPr>
              <a:t>Shifnal </a:t>
            </a:r>
          </a:p>
          <a:p>
            <a:r>
              <a:rPr lang="en-GB" sz="1969" b="1" dirty="0">
                <a:solidFill>
                  <a:schemeClr val="bg1"/>
                </a:solidFill>
                <a:latin typeface="Arial" panose="020B0604020202020204" pitchFamily="34" charset="0"/>
                <a:cs typeface="Arial" panose="020B0604020202020204" pitchFamily="34" charset="0"/>
              </a:rPr>
              <a:t>Shropshire </a:t>
            </a:r>
          </a:p>
          <a:p>
            <a:r>
              <a:rPr lang="en-GB" sz="1969" b="1" dirty="0">
                <a:solidFill>
                  <a:schemeClr val="bg1"/>
                </a:solidFill>
                <a:latin typeface="Arial" panose="020B0604020202020204" pitchFamily="34" charset="0"/>
                <a:cs typeface="Arial" panose="020B0604020202020204" pitchFamily="34" charset="0"/>
              </a:rPr>
              <a:t>TF11 8PQ</a:t>
            </a:r>
            <a:endParaRPr lang="en-GB" sz="1969"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7D20DFB-37F8-384F-84AB-A3768D6ACC3B}"/>
              </a:ext>
            </a:extLst>
          </p:cNvPr>
          <p:cNvSpPr/>
          <p:nvPr/>
        </p:nvSpPr>
        <p:spPr>
          <a:xfrm>
            <a:off x="7156749" y="2649483"/>
            <a:ext cx="2623860" cy="308674"/>
          </a:xfrm>
          <a:prstGeom prst="rect">
            <a:avLst/>
          </a:prstGeom>
        </p:spPr>
        <p:txBody>
          <a:bodyPr wrap="none">
            <a:spAutoFit/>
          </a:bodyPr>
          <a:lstStyle/>
          <a:p>
            <a:r>
              <a:rPr lang="en-GB" sz="1406" b="1" dirty="0">
                <a:solidFill>
                  <a:schemeClr val="bg1"/>
                </a:solidFill>
                <a:latin typeface="Arial" panose="020B0604020202020204" pitchFamily="34" charset="0"/>
                <a:cs typeface="Arial" panose="020B0604020202020204" pitchFamily="34" charset="0"/>
              </a:rPr>
              <a:t>Friday, 19th September 2025</a:t>
            </a:r>
            <a:endParaRPr lang="en-GB" sz="1406"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5B3E0F1-BA05-AC45-8B16-173C98BE03DC}"/>
              </a:ext>
            </a:extLst>
          </p:cNvPr>
          <p:cNvSpPr/>
          <p:nvPr/>
        </p:nvSpPr>
        <p:spPr>
          <a:xfrm>
            <a:off x="5059108" y="828875"/>
            <a:ext cx="4572000" cy="265457"/>
          </a:xfrm>
          <a:prstGeom prst="rect">
            <a:avLst/>
          </a:prstGeom>
        </p:spPr>
        <p:txBody>
          <a:bodyPr>
            <a:spAutoFit/>
          </a:bodyPr>
          <a:lstStyle/>
          <a:p>
            <a:r>
              <a:rPr lang="en-GB" sz="1125" b="1"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The home of Simulated Game Shooting</a:t>
            </a:r>
            <a:endParaRPr lang="en-US" sz="1125" dirty="0">
              <a:solidFill>
                <a:srgbClr val="FF0000"/>
              </a:solidFill>
              <a:effectLst>
                <a:reflection blurRad="6350" stA="55000" endA="300" endPos="45500" dir="5400000" sy="-100000" algn="bl" rotWithShape="0"/>
              </a:effectLst>
            </a:endParaRPr>
          </a:p>
        </p:txBody>
      </p:sp>
      <p:grpSp>
        <p:nvGrpSpPr>
          <p:cNvPr id="33" name="Group">
            <a:extLst>
              <a:ext uri="{FF2B5EF4-FFF2-40B4-BE49-F238E27FC236}">
                <a16:creationId xmlns:a16="http://schemas.microsoft.com/office/drawing/2014/main" id="{44FAE2A4-1886-4F4C-B92C-D42D47BBB4C3}"/>
              </a:ext>
            </a:extLst>
          </p:cNvPr>
          <p:cNvGrpSpPr/>
          <p:nvPr/>
        </p:nvGrpSpPr>
        <p:grpSpPr>
          <a:xfrm>
            <a:off x="4066446" y="6295430"/>
            <a:ext cx="4005517" cy="344064"/>
            <a:chOff x="0" y="0"/>
            <a:chExt cx="5334499" cy="489334"/>
          </a:xfrm>
        </p:grpSpPr>
        <p:sp>
          <p:nvSpPr>
            <p:cNvPr id="34" name="Rectangle">
              <a:extLst>
                <a:ext uri="{FF2B5EF4-FFF2-40B4-BE49-F238E27FC236}">
                  <a16:creationId xmlns:a16="http://schemas.microsoft.com/office/drawing/2014/main" id="{83BC12A6-57A6-5946-829C-8A9B41D25F9C}"/>
                </a:ext>
              </a:extLst>
            </p:cNvPr>
            <p:cNvSpPr/>
            <p:nvPr/>
          </p:nvSpPr>
          <p:spPr>
            <a:xfrm>
              <a:off x="0" y="0"/>
              <a:ext cx="5334499" cy="489334"/>
            </a:xfrm>
            <a:prstGeom prst="rect">
              <a:avLst/>
            </a:prstGeom>
            <a:solidFill>
              <a:srgbClr val="FFFFFF"/>
            </a:solidFill>
            <a:ln w="25400" cap="flat">
              <a:solidFill>
                <a:srgbClr val="000000"/>
              </a:solidFill>
              <a:prstDash val="solid"/>
              <a:round/>
            </a:ln>
            <a:effectLst>
              <a:outerShdw blurRad="38100" dist="25400" dir="5400000" rotWithShape="0">
                <a:srgbClr val="000000">
                  <a:alpha val="50000"/>
                </a:srgbClr>
              </a:outerShdw>
            </a:effectLst>
          </p:spPr>
          <p:txBody>
            <a:bodyPr wrap="square" lIns="35719" tIns="35719" rIns="35719" bIns="35719" numCol="1" anchor="ctr">
              <a:noAutofit/>
            </a:bodyPr>
            <a:lstStyle/>
            <a:p>
              <a:endParaRPr sz="1266"/>
            </a:p>
          </p:txBody>
        </p:sp>
        <p:grpSp>
          <p:nvGrpSpPr>
            <p:cNvPr id="35" name="Group">
              <a:extLst>
                <a:ext uri="{FF2B5EF4-FFF2-40B4-BE49-F238E27FC236}">
                  <a16:creationId xmlns:a16="http://schemas.microsoft.com/office/drawing/2014/main" id="{2F3B2B6D-D951-9140-893B-BEDCE9842E14}"/>
                </a:ext>
              </a:extLst>
            </p:cNvPr>
            <p:cNvGrpSpPr/>
            <p:nvPr/>
          </p:nvGrpSpPr>
          <p:grpSpPr>
            <a:xfrm>
              <a:off x="29566" y="28671"/>
              <a:ext cx="5134113" cy="431993"/>
              <a:chOff x="0" y="0"/>
              <a:chExt cx="5134112" cy="431992"/>
            </a:xfrm>
          </p:grpSpPr>
          <p:pic>
            <p:nvPicPr>
              <p:cNvPr id="36" name="black phone.png" descr="black phone.png">
                <a:extLst>
                  <a:ext uri="{FF2B5EF4-FFF2-40B4-BE49-F238E27FC236}">
                    <a16:creationId xmlns:a16="http://schemas.microsoft.com/office/drawing/2014/main" id="{C06DC960-FD1B-2541-8D9D-133ECE014A8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431077" cy="431992"/>
              </a:xfrm>
              <a:prstGeom prst="rect">
                <a:avLst/>
              </a:prstGeom>
              <a:ln w="12700" cap="flat">
                <a:noFill/>
                <a:miter lim="400000"/>
              </a:ln>
              <a:effectLst/>
            </p:spPr>
          </p:pic>
          <p:sp>
            <p:nvSpPr>
              <p:cNvPr id="37" name="Tel: 07368550403">
                <a:extLst>
                  <a:ext uri="{FF2B5EF4-FFF2-40B4-BE49-F238E27FC236}">
                    <a16:creationId xmlns:a16="http://schemas.microsoft.com/office/drawing/2014/main" id="{9B70E16E-43FD-D145-90B9-111B817C66E2}"/>
                  </a:ext>
                </a:extLst>
              </p:cNvPr>
              <p:cNvSpPr txBox="1"/>
              <p:nvPr/>
            </p:nvSpPr>
            <p:spPr>
              <a:xfrm>
                <a:off x="479075" y="72322"/>
                <a:ext cx="1242490"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l">
                  <a:defRPr sz="1200" b="1">
                    <a:latin typeface="Gill Sans"/>
                    <a:ea typeface="Gill Sans"/>
                    <a:cs typeface="Gill Sans"/>
                    <a:sym typeface="Gill Sans"/>
                  </a:defRPr>
                </a:pPr>
                <a:r>
                  <a:rPr sz="844" dirty="0"/>
                  <a:t>Tel: 07368550403</a:t>
                </a:r>
                <a:r>
                  <a:rPr sz="844" dirty="0">
                    <a:hlinkClick r:id="rId15"/>
                  </a:rPr>
                  <a:t> </a:t>
                </a:r>
                <a:r>
                  <a:rPr sz="844" dirty="0"/>
                  <a:t>  </a:t>
                </a:r>
              </a:p>
            </p:txBody>
          </p:sp>
          <p:pic>
            <p:nvPicPr>
              <p:cNvPr id="38" name="black email.png" descr="black email.png">
                <a:extLst>
                  <a:ext uri="{FF2B5EF4-FFF2-40B4-BE49-F238E27FC236}">
                    <a16:creationId xmlns:a16="http://schemas.microsoft.com/office/drawing/2014/main" id="{E0A75AAF-89C0-644D-86E9-8A04CB819E2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48352" y="0"/>
                <a:ext cx="470580" cy="431992"/>
              </a:xfrm>
              <a:prstGeom prst="rect">
                <a:avLst/>
              </a:prstGeom>
              <a:ln w="12700" cap="flat">
                <a:noFill/>
                <a:miter lim="400000"/>
              </a:ln>
              <a:effectLst/>
            </p:spPr>
          </p:pic>
          <p:sp>
            <p:nvSpPr>
              <p:cNvPr id="39" name="featherlessdays">
                <a:extLst>
                  <a:ext uri="{FF2B5EF4-FFF2-40B4-BE49-F238E27FC236}">
                    <a16:creationId xmlns:a16="http://schemas.microsoft.com/office/drawing/2014/main" id="{94DB54DF-2941-4845-986E-2DEA17A26A79}"/>
                  </a:ext>
                </a:extLst>
              </p:cNvPr>
              <p:cNvSpPr txBox="1"/>
              <p:nvPr/>
            </p:nvSpPr>
            <p:spPr>
              <a:xfrm>
                <a:off x="2429478" y="72322"/>
                <a:ext cx="1394924"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lgn="l">
                  <a:defRPr sz="1200" b="1">
                    <a:latin typeface="Gill Sans"/>
                    <a:ea typeface="Gill Sans"/>
                    <a:cs typeface="Gill Sans"/>
                    <a:sym typeface="Gill Sans"/>
                  </a:defRPr>
                </a:pPr>
                <a:r>
                  <a:rPr sz="844"/>
                  <a:t> </a:t>
                </a:r>
                <a:r>
                  <a:rPr sz="844">
                    <a:hlinkClick r:id="rId17"/>
                  </a:rPr>
                  <a:t>featherlessdays</a:t>
                </a:r>
              </a:p>
            </p:txBody>
          </p:sp>
          <p:sp>
            <p:nvSpPr>
              <p:cNvPr id="40" name="ammoshack">
                <a:extLst>
                  <a:ext uri="{FF2B5EF4-FFF2-40B4-BE49-F238E27FC236}">
                    <a16:creationId xmlns:a16="http://schemas.microsoft.com/office/drawing/2014/main" id="{CE6BEE02-6A97-C941-A310-1F2E30BD658F}"/>
                  </a:ext>
                </a:extLst>
              </p:cNvPr>
              <p:cNvSpPr txBox="1"/>
              <p:nvPr/>
            </p:nvSpPr>
            <p:spPr>
              <a:xfrm>
                <a:off x="4322864" y="72322"/>
                <a:ext cx="811248"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200" b="1">
                    <a:latin typeface="Gill Sans"/>
                    <a:ea typeface="Gill Sans"/>
                    <a:cs typeface="Gill Sans"/>
                    <a:sym typeface="Gill Sans"/>
                    <a:hlinkClick r:id="rId18"/>
                  </a:defRPr>
                </a:lvl1pPr>
              </a:lstStyle>
              <a:p>
                <a:r>
                  <a:rPr sz="844"/>
                  <a:t>ammoshack</a:t>
                </a:r>
              </a:p>
            </p:txBody>
          </p:sp>
          <p:pic>
            <p:nvPicPr>
              <p:cNvPr id="41" name="worldwide-web-icon-5770.png" descr="worldwide-web-icon-5770.png">
                <a:extLst>
                  <a:ext uri="{FF2B5EF4-FFF2-40B4-BE49-F238E27FC236}">
                    <a16:creationId xmlns:a16="http://schemas.microsoft.com/office/drawing/2014/main" id="{F02F19FF-3231-F34F-A689-DF7C50BD3E9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829706" y="458"/>
                <a:ext cx="431078" cy="431077"/>
              </a:xfrm>
              <a:prstGeom prst="rect">
                <a:avLst/>
              </a:prstGeom>
              <a:ln w="12700" cap="flat">
                <a:noFill/>
                <a:miter lim="400000"/>
              </a:ln>
              <a:effectLst/>
            </p:spPr>
          </p:pic>
        </p:gr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3733148"/>
          </a:xfrm>
          <a:prstGeom prst="rect">
            <a:avLst/>
          </a:prstGeom>
          <a:ln w="12700">
            <a:miter lim="400000"/>
          </a:ln>
        </p:spPr>
      </p:pic>
      <p:pic>
        <p:nvPicPr>
          <p:cNvPr id="153" name="R4H-Colour-fade_2k.png" descr="R4H-Colour-fade_2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984" y="191183"/>
            <a:ext cx="1994549" cy="830730"/>
          </a:xfrm>
          <a:prstGeom prst="rect">
            <a:avLst/>
          </a:prstGeom>
          <a:ln w="12700">
            <a:miter lim="400000"/>
          </a:ln>
        </p:spPr>
      </p:pic>
      <p:pic>
        <p:nvPicPr>
          <p:cNvPr id="1026" name="Picture 2" descr="Simulated Game Shooting - Ruckley ...">
            <a:extLst>
              <a:ext uri="{FF2B5EF4-FFF2-40B4-BE49-F238E27FC236}">
                <a16:creationId xmlns:a16="http://schemas.microsoft.com/office/drawing/2014/main" id="{ECB1F5B6-9F48-B120-1129-788F43C04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744" y="3733148"/>
            <a:ext cx="5477255" cy="316271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descr="Image">
            <a:extLst>
              <a:ext uri="{FF2B5EF4-FFF2-40B4-BE49-F238E27FC236}">
                <a16:creationId xmlns:a16="http://schemas.microsoft.com/office/drawing/2014/main" id="{81961306-C28A-E6EB-1451-22B543C102C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187522" y="3310462"/>
            <a:ext cx="2799605" cy="923581"/>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8" name="Title 7">
            <a:extLst>
              <a:ext uri="{FF2B5EF4-FFF2-40B4-BE49-F238E27FC236}">
                <a16:creationId xmlns:a16="http://schemas.microsoft.com/office/drawing/2014/main" id="{BDB195F2-F1EC-898F-AA5D-4F0E3D3BABA2}"/>
              </a:ext>
            </a:extLst>
          </p:cNvPr>
          <p:cNvSpPr>
            <a:spLocks noGrp="1"/>
          </p:cNvSpPr>
          <p:nvPr>
            <p:ph type="title"/>
          </p:nvPr>
        </p:nvSpPr>
        <p:spPr>
          <a:xfrm>
            <a:off x="1" y="3768598"/>
            <a:ext cx="6437376" cy="2898219"/>
          </a:xfrm>
        </p:spPr>
        <p:txBody>
          <a:bodyPr>
            <a:normAutofit/>
          </a:bodyPr>
          <a:lstStyle/>
          <a:p>
            <a:r>
              <a:rPr lang="en-GB" sz="1400" b="1" dirty="0">
                <a:latin typeface="Arial" panose="020B0604020202020204" pitchFamily="34" charset="0"/>
                <a:ea typeface="Calibri" panose="020F0502020204030204" pitchFamily="34" charset="0"/>
                <a:cs typeface="Arial" panose="020B0604020202020204" pitchFamily="34" charset="0"/>
              </a:rPr>
              <a:t>RUCKLEY GRANGE</a:t>
            </a:r>
            <a:br>
              <a:rPr lang="en-GB" sz="1400" dirty="0">
                <a:latin typeface="Arial" panose="020B0604020202020204" pitchFamily="34" charset="0"/>
                <a:ea typeface="Calibri" panose="020F0502020204030204" pitchFamily="34" charset="0"/>
                <a:cs typeface="Arial" panose="020B0604020202020204" pitchFamily="34" charset="0"/>
              </a:rPr>
            </a:br>
            <a:r>
              <a:rPr lang="en-GB" sz="1400" b="1" dirty="0">
                <a:latin typeface="Arial" panose="020B0604020202020204" pitchFamily="34" charset="0"/>
                <a:ea typeface="Calibri" panose="020F0502020204030204" pitchFamily="34" charset="0"/>
                <a:cs typeface="Arial" panose="020B0604020202020204" pitchFamily="34" charset="0"/>
              </a:rPr>
              <a:t>SHIFNAL, STAFFORDSHIRE</a:t>
            </a:r>
            <a:br>
              <a:rPr lang="en-GB" sz="1400" dirty="0">
                <a:latin typeface="Arial" panose="020B0604020202020204" pitchFamily="34" charset="0"/>
                <a:ea typeface="Calibri" panose="020F0502020204030204" pitchFamily="34" charset="0"/>
                <a:cs typeface="Arial" panose="020B0604020202020204" pitchFamily="34" charset="0"/>
              </a:rPr>
            </a:br>
            <a:br>
              <a:rPr lang="en-GB" sz="1400" dirty="0">
                <a:latin typeface="Arial" panose="020B0604020202020204" pitchFamily="34" charset="0"/>
                <a:ea typeface="Calibri" panose="020F0502020204030204" pitchFamily="34" charset="0"/>
                <a:cs typeface="Arial" panose="020B0604020202020204" pitchFamily="34" charset="0"/>
              </a:rPr>
            </a:br>
            <a:r>
              <a:rPr lang="en-GB" sz="1400" dirty="0" err="1">
                <a:latin typeface="Arial" panose="020B0604020202020204" pitchFamily="34" charset="0"/>
                <a:ea typeface="Calibri" panose="020F0502020204030204" pitchFamily="34" charset="0"/>
                <a:cs typeface="Arial" panose="020B0604020202020204" pitchFamily="34" charset="0"/>
              </a:rPr>
              <a:t>Ruckley</a:t>
            </a:r>
            <a:r>
              <a:rPr lang="en-GB" sz="1400" dirty="0">
                <a:latin typeface="Arial" panose="020B0604020202020204" pitchFamily="34" charset="0"/>
                <a:ea typeface="Calibri" panose="020F0502020204030204" pitchFamily="34" charset="0"/>
                <a:cs typeface="Arial" panose="020B0604020202020204" pitchFamily="34" charset="0"/>
              </a:rPr>
              <a:t> Grange is the one of the premier simulated game venues in the UK. Set in the stunning 3,500 acre </a:t>
            </a:r>
            <a:r>
              <a:rPr lang="en-GB" sz="1400" dirty="0" err="1">
                <a:latin typeface="Arial" panose="020B0604020202020204" pitchFamily="34" charset="0"/>
                <a:ea typeface="Calibri" panose="020F0502020204030204" pitchFamily="34" charset="0"/>
                <a:cs typeface="Arial" panose="020B0604020202020204" pitchFamily="34" charset="0"/>
              </a:rPr>
              <a:t>Ruckley</a:t>
            </a:r>
            <a:r>
              <a:rPr lang="en-GB" sz="1400" dirty="0">
                <a:latin typeface="Arial" panose="020B0604020202020204" pitchFamily="34" charset="0"/>
                <a:ea typeface="Calibri" panose="020F0502020204030204" pitchFamily="34" charset="0"/>
                <a:cs typeface="Arial" panose="020B0604020202020204" pitchFamily="34" charset="0"/>
              </a:rPr>
              <a:t> Grange Estate in Staffordshire, the shoot boats a variety of targets designed to mimic different quarry types and the use of real drives means the Guns are well spaced to enjoy a fantastic range of shooting. The day makes use of the superb purpose-built shoot lodge for breakfast, coffee and a fully catered lunch at the end of the day.</a:t>
            </a:r>
            <a:br>
              <a:rPr lang="en-GB" sz="1400" dirty="0">
                <a:latin typeface="Arial" panose="020B0604020202020204" pitchFamily="34" charset="0"/>
                <a:ea typeface="Calibri" panose="020F0502020204030204" pitchFamily="34" charset="0"/>
                <a:cs typeface="Arial" panose="020B0604020202020204" pitchFamily="34" charset="0"/>
              </a:rPr>
            </a:br>
            <a:br>
              <a:rPr lang="en-GB" sz="1400" dirty="0">
                <a:latin typeface="Arial" panose="020B0604020202020204" pitchFamily="34" charset="0"/>
                <a:ea typeface="Calibri" panose="020F0502020204030204" pitchFamily="34" charset="0"/>
                <a:cs typeface="Arial" panose="020B0604020202020204" pitchFamily="34" charset="0"/>
              </a:rPr>
            </a:br>
            <a:r>
              <a:rPr lang="en-GB" sz="1400" b="1" i="1" dirty="0">
                <a:latin typeface="Arial" panose="020B0604020202020204" pitchFamily="34" charset="0"/>
                <a:ea typeface="Calibri" panose="020F0502020204030204" pitchFamily="34" charset="0"/>
                <a:cs typeface="Arial" panose="020B0604020202020204" pitchFamily="34" charset="0"/>
              </a:rPr>
              <a:t>ammoshack.uk/</a:t>
            </a:r>
            <a:r>
              <a:rPr lang="en-GB" sz="1400" b="1" i="1" dirty="0" err="1">
                <a:latin typeface="Arial" panose="020B0604020202020204" pitchFamily="34" charset="0"/>
                <a:ea typeface="Calibri" panose="020F0502020204030204" pitchFamily="34" charset="0"/>
                <a:cs typeface="Arial" panose="020B0604020202020204" pitchFamily="34" charset="0"/>
              </a:rPr>
              <a:t>ruckley</a:t>
            </a:r>
            <a:r>
              <a:rPr lang="en-GB" sz="1400" b="1" i="1" dirty="0">
                <a:latin typeface="Arial" panose="020B0604020202020204" pitchFamily="34" charset="0"/>
                <a:ea typeface="Calibri" panose="020F0502020204030204" pitchFamily="34" charset="0"/>
                <a:cs typeface="Arial" panose="020B0604020202020204" pitchFamily="34" charset="0"/>
              </a:rPr>
              <a:t>-grange</a:t>
            </a:r>
            <a:endParaRPr lang="en-GB" sz="1400" b="1"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Shape 102" descr="Shape 102"/>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0" y="-8828"/>
            <a:ext cx="12192000" cy="6858000"/>
          </a:xfrm>
          <a:prstGeom prst="rect">
            <a:avLst/>
          </a:prstGeom>
        </p:spPr>
      </p:pic>
      <p:sp>
        <p:nvSpPr>
          <p:cNvPr id="206" name="Rectangle"/>
          <p:cNvSpPr/>
          <p:nvPr/>
        </p:nvSpPr>
        <p:spPr>
          <a:xfrm>
            <a:off x="1524000" y="-8828"/>
            <a:ext cx="9144000" cy="674964"/>
          </a:xfrm>
          <a:prstGeom prst="rect">
            <a:avLst/>
          </a:prstGeom>
          <a:solidFill>
            <a:srgbClr val="8B9CAD">
              <a:alpha val="56295"/>
            </a:srgbClr>
          </a:solidFill>
          <a:ln w="12700">
            <a:miter lim="400000"/>
          </a:ln>
          <a:effectLst>
            <a:outerShdw blurRad="38100" dist="25400" dir="5400000" rotWithShape="0">
              <a:srgbClr val="000000">
                <a:alpha val="50000"/>
              </a:srgbClr>
            </a:outerShdw>
          </a:effectLst>
        </p:spPr>
        <p:txBody>
          <a:bodyPr lIns="35719" tIns="35719" rIns="35719" bIns="35719" anchor="ctr"/>
          <a:lstStyle/>
          <a:p>
            <a:pPr>
              <a:defRPr>
                <a:latin typeface="Helvetica Light"/>
                <a:ea typeface="Helvetica Light"/>
                <a:cs typeface="Helvetica Light"/>
                <a:sym typeface="Helvetica Light"/>
              </a:defRPr>
            </a:pPr>
            <a:endParaRPr sz="1266"/>
          </a:p>
        </p:txBody>
      </p:sp>
      <p:sp>
        <p:nvSpPr>
          <p:cNvPr id="207" name="TextBox 1"/>
          <p:cNvSpPr txBox="1"/>
          <p:nvPr/>
        </p:nvSpPr>
        <p:spPr>
          <a:xfrm>
            <a:off x="1570662" y="154086"/>
            <a:ext cx="9050677"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b="1">
                <a:solidFill>
                  <a:srgbClr val="FFFFFF"/>
                </a:solidFill>
              </a:defRPr>
            </a:lvl1pPr>
          </a:lstStyle>
          <a:p>
            <a:pPr algn="ctr"/>
            <a:r>
              <a:rPr lang="en-GB" sz="1800" dirty="0"/>
              <a:t>* £600 per person (based on 20 Guns) excluding cartridges*</a:t>
            </a:r>
            <a:endParaRPr sz="1266" dirty="0"/>
          </a:p>
        </p:txBody>
      </p:sp>
      <p:sp>
        <p:nvSpPr>
          <p:cNvPr id="208" name="Shape 150"/>
          <p:cNvSpPr txBox="1"/>
          <p:nvPr/>
        </p:nvSpPr>
        <p:spPr>
          <a:xfrm>
            <a:off x="1570662" y="1916830"/>
            <a:ext cx="9050677" cy="28495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R="321457" defTabSz="321457">
              <a:lnSpc>
                <a:spcPts val="703"/>
              </a:lnSpc>
              <a:defRPr sz="1000"/>
            </a:pPr>
            <a:endParaRPr sz="703"/>
          </a:p>
          <a:p>
            <a:pPr marR="312528" indent="233057" defTabSz="321457">
              <a:lnSpc>
                <a:spcPts val="633"/>
              </a:lnSpc>
              <a:spcBef>
                <a:spcPts val="211"/>
              </a:spcBef>
              <a:defRPr sz="1600">
                <a:latin typeface="Gill Sans Light"/>
                <a:ea typeface="Gill Sans Light"/>
                <a:cs typeface="Gill Sans Light"/>
                <a:sym typeface="Gill Sans Light"/>
              </a:defRPr>
            </a:pPr>
            <a:endParaRPr sz="1125"/>
          </a:p>
        </p:txBody>
      </p:sp>
      <p:graphicFrame>
        <p:nvGraphicFramePr>
          <p:cNvPr id="6" name="Table 5">
            <a:extLst>
              <a:ext uri="{FF2B5EF4-FFF2-40B4-BE49-F238E27FC236}">
                <a16:creationId xmlns:a16="http://schemas.microsoft.com/office/drawing/2014/main" id="{A62B651D-82FA-1F4C-BCAB-243B247DC930}"/>
              </a:ext>
            </a:extLst>
          </p:cNvPr>
          <p:cNvGraphicFramePr>
            <a:graphicFrameLocks noGrp="1"/>
          </p:cNvGraphicFramePr>
          <p:nvPr>
            <p:extLst>
              <p:ext uri="{D42A27DB-BD31-4B8C-83A1-F6EECF244321}">
                <p14:modId xmlns:p14="http://schemas.microsoft.com/office/powerpoint/2010/main" val="3717721984"/>
              </p:ext>
            </p:extLst>
          </p:nvPr>
        </p:nvGraphicFramePr>
        <p:xfrm>
          <a:off x="1648026" y="686295"/>
          <a:ext cx="8973312" cy="4882392"/>
        </p:xfrm>
        <a:graphic>
          <a:graphicData uri="http://schemas.openxmlformats.org/drawingml/2006/table">
            <a:tbl>
              <a:tblPr/>
              <a:tblGrid>
                <a:gridCol w="1390083">
                  <a:extLst>
                    <a:ext uri="{9D8B030D-6E8A-4147-A177-3AD203B41FA5}">
                      <a16:colId xmlns:a16="http://schemas.microsoft.com/office/drawing/2014/main" val="3619888374"/>
                    </a:ext>
                  </a:extLst>
                </a:gridCol>
                <a:gridCol w="7583229">
                  <a:extLst>
                    <a:ext uri="{9D8B030D-6E8A-4147-A177-3AD203B41FA5}">
                      <a16:colId xmlns:a16="http://schemas.microsoft.com/office/drawing/2014/main" val="301860473"/>
                    </a:ext>
                  </a:extLst>
                </a:gridCol>
              </a:tblGrid>
              <a:tr h="624731">
                <a:tc>
                  <a:txBody>
                    <a:bodyPr/>
                    <a:lstStyle/>
                    <a:p>
                      <a:pPr algn="ctr"/>
                      <a:r>
                        <a:rPr lang="en-GB" sz="1400" dirty="0">
                          <a:solidFill>
                            <a:srgbClr val="FFFFFF"/>
                          </a:solidFill>
                          <a:effectLst/>
                          <a:latin typeface="Arial" panose="020B0604020202020204" pitchFamily="34" charset="0"/>
                          <a:cs typeface="Arial" panose="020B0604020202020204" pitchFamily="34" charset="0"/>
                        </a:rPr>
                        <a:t>8.30</a:t>
                      </a:r>
                      <a:endParaRPr lang="en-GB" sz="1400" dirty="0">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493">
                        <a:alpha val="70000"/>
                      </a:srgbClr>
                    </a:solidFill>
                  </a:tcPr>
                </a:tc>
                <a:tc>
                  <a:txBody>
                    <a:bodyPr/>
                    <a:lstStyle/>
                    <a:p>
                      <a:pPr algn="just"/>
                      <a:r>
                        <a:rPr lang="en-GB" sz="1400" b="1" dirty="0">
                          <a:solidFill>
                            <a:srgbClr val="000000"/>
                          </a:solidFill>
                          <a:effectLst/>
                          <a:latin typeface="Arial" panose="020B0604020202020204" pitchFamily="34" charset="0"/>
                          <a:cs typeface="Arial" panose="020B0604020202020204" pitchFamily="34" charset="0"/>
                        </a:rPr>
                        <a:t>Arrive at The Gun Room.</a:t>
                      </a:r>
                      <a:r>
                        <a:rPr lang="en-GB" sz="1400" dirty="0">
                          <a:solidFill>
                            <a:srgbClr val="000000"/>
                          </a:solidFill>
                          <a:effectLst/>
                          <a:latin typeface="Arial" panose="020B0604020202020204" pitchFamily="34" charset="0"/>
                          <a:cs typeface="Arial" panose="020B0604020202020204" pitchFamily="34" charset="0"/>
                        </a:rPr>
                        <a:t> Start the day with a delicious breakfast while enjoying the company of fellow guns and guests. Following this, there will be a safety talk to ensure everyone's well-being, accompanied by a detailed briefing outlining the day’s events.</a:t>
                      </a:r>
                      <a:endParaRPr lang="en-GB" sz="1400" dirty="0">
                        <a:effectLst/>
                        <a:latin typeface="Arial" panose="020B0604020202020204" pitchFamily="34" charset="0"/>
                        <a:cs typeface="Arial" panose="020B0604020202020204" pitchFamily="34" charset="0"/>
                      </a:endParaRPr>
                    </a:p>
                  </a:txBody>
                  <a:tcPr marL="33486" marR="33486" marT="33486" marB="3348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DDDD">
                        <a:alpha val="70000"/>
                      </a:srgbClr>
                    </a:solidFill>
                  </a:tcPr>
                </a:tc>
                <a:extLst>
                  <a:ext uri="{0D108BD9-81ED-4DB2-BD59-A6C34878D82A}">
                    <a16:rowId xmlns:a16="http://schemas.microsoft.com/office/drawing/2014/main" val="2072746316"/>
                  </a:ext>
                </a:extLst>
              </a:tr>
              <a:tr h="630796">
                <a:tc>
                  <a:txBody>
                    <a:bodyPr/>
                    <a:lstStyle/>
                    <a:p>
                      <a:pPr algn="ctr"/>
                      <a:r>
                        <a:rPr lang="en-GB" sz="1400" b="1" dirty="0">
                          <a:solidFill>
                            <a:srgbClr val="FFFFFF"/>
                          </a:solidFill>
                          <a:effectLst/>
                          <a:latin typeface="Arial" panose="020B0604020202020204" pitchFamily="34" charset="0"/>
                          <a:cs typeface="Arial" panose="020B0604020202020204" pitchFamily="34" charset="0"/>
                        </a:rPr>
                        <a:t>9.15</a:t>
                      </a:r>
                      <a:endParaRPr lang="en-GB" sz="1400" dirty="0">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493">
                        <a:alpha val="70000"/>
                      </a:srgbClr>
                    </a:solidFill>
                  </a:tcPr>
                </a:tc>
                <a:tc>
                  <a:txBody>
                    <a:bodyPr/>
                    <a:lstStyle/>
                    <a:p>
                      <a:pPr algn="just"/>
                      <a:r>
                        <a:rPr lang="en-GB" sz="1400" b="1" dirty="0">
                          <a:solidFill>
                            <a:srgbClr val="000000"/>
                          </a:solidFill>
                          <a:effectLst/>
                          <a:latin typeface="Arial" panose="020B0604020202020204" pitchFamily="34" charset="0"/>
                          <a:cs typeface="Arial" panose="020B0604020202020204" pitchFamily="34" charset="0"/>
                        </a:rPr>
                        <a:t>Pegs are drawn,</a:t>
                      </a:r>
                      <a:r>
                        <a:rPr lang="en-GB" sz="1400" dirty="0">
                          <a:solidFill>
                            <a:srgbClr val="000000"/>
                          </a:solidFill>
                          <a:effectLst/>
                          <a:latin typeface="Arial" panose="020B0604020202020204" pitchFamily="34" charset="0"/>
                          <a:cs typeface="Arial" panose="020B0604020202020204" pitchFamily="34" charset="0"/>
                        </a:rPr>
                        <a:t> and the excitement begins as we head out to the first drive of the day. Guests will enjoy two additional drives throughout the morning, ensuring a lively and engaging start to the event.</a:t>
                      </a:r>
                      <a:endParaRPr lang="en-GB" sz="1400" dirty="0">
                        <a:effectLst/>
                        <a:latin typeface="Arial" panose="020B0604020202020204" pitchFamily="34" charset="0"/>
                        <a:cs typeface="Arial" panose="020B0604020202020204" pitchFamily="34" charset="0"/>
                      </a:endParaRPr>
                    </a:p>
                  </a:txBody>
                  <a:tcPr marL="33486" marR="33486" marT="33486" marB="3348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DDDD">
                        <a:alpha val="70000"/>
                      </a:srgbClr>
                    </a:solidFill>
                  </a:tcPr>
                </a:tc>
                <a:extLst>
                  <a:ext uri="{0D108BD9-81ED-4DB2-BD59-A6C34878D82A}">
                    <a16:rowId xmlns:a16="http://schemas.microsoft.com/office/drawing/2014/main" val="934487707"/>
                  </a:ext>
                </a:extLst>
              </a:tr>
              <a:tr h="584700">
                <a:tc>
                  <a:txBody>
                    <a:bodyPr/>
                    <a:lstStyle/>
                    <a:p>
                      <a:pPr algn="ctr"/>
                      <a:r>
                        <a:rPr lang="en-GB" sz="1400" b="1" dirty="0">
                          <a:solidFill>
                            <a:srgbClr val="FFFFFF"/>
                          </a:solidFill>
                          <a:effectLst/>
                          <a:latin typeface="Arial" panose="020B0604020202020204" pitchFamily="34" charset="0"/>
                          <a:cs typeface="Arial" panose="020B0604020202020204" pitchFamily="34" charset="0"/>
                        </a:rPr>
                        <a:t>ELEVENSS’S</a:t>
                      </a:r>
                      <a:endParaRPr lang="en-GB" sz="1400" dirty="0">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493">
                        <a:alpha val="70000"/>
                      </a:srgbClr>
                    </a:solidFill>
                  </a:tcPr>
                </a:tc>
                <a:tc>
                  <a:txBody>
                    <a:bodyPr/>
                    <a:lstStyle/>
                    <a:p>
                      <a:pPr algn="just"/>
                      <a:r>
                        <a:rPr lang="en-GB" sz="1400" dirty="0">
                          <a:solidFill>
                            <a:srgbClr val="000000"/>
                          </a:solidFill>
                          <a:effectLst/>
                          <a:latin typeface="Arial" panose="020B0604020202020204" pitchFamily="34" charset="0"/>
                          <a:cs typeface="Arial" panose="020B0604020202020204" pitchFamily="34" charset="0"/>
                        </a:rPr>
                        <a:t>A little something to toast the day before diving back into the action—it’s hard to go wrong with Champagne’s elegance, the </a:t>
                      </a:r>
                      <a:r>
                        <a:rPr lang="en-GB" sz="1400" dirty="0" err="1">
                          <a:solidFill>
                            <a:srgbClr val="000000"/>
                          </a:solidFill>
                          <a:effectLst/>
                          <a:latin typeface="Arial" panose="020B0604020202020204" pitchFamily="34" charset="0"/>
                          <a:cs typeface="Arial" panose="020B0604020202020204" pitchFamily="34" charset="0"/>
                        </a:rPr>
                        <a:t>cozy</a:t>
                      </a:r>
                      <a:r>
                        <a:rPr lang="en-GB" sz="1400" dirty="0">
                          <a:solidFill>
                            <a:srgbClr val="000000"/>
                          </a:solidFill>
                          <a:effectLst/>
                          <a:latin typeface="Arial" panose="020B0604020202020204" pitchFamily="34" charset="0"/>
                          <a:cs typeface="Arial" panose="020B0604020202020204" pitchFamily="34" charset="0"/>
                        </a:rPr>
                        <a:t> warmth of Sloe Gin, or even a refreshing lighter option. Cheers to a fantastic afternoon ahead! 🥂</a:t>
                      </a:r>
                      <a:endParaRPr lang="en-GB" sz="1400" dirty="0">
                        <a:effectLst/>
                        <a:latin typeface="Arial" panose="020B0604020202020204" pitchFamily="34" charset="0"/>
                        <a:cs typeface="Arial" panose="020B0604020202020204" pitchFamily="34" charset="0"/>
                      </a:endParaRPr>
                    </a:p>
                  </a:txBody>
                  <a:tcPr marL="33486" marR="33486" marT="33486" marB="3348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DDDD">
                        <a:alpha val="70000"/>
                      </a:srgbClr>
                    </a:solidFill>
                  </a:tcPr>
                </a:tc>
                <a:extLst>
                  <a:ext uri="{0D108BD9-81ED-4DB2-BD59-A6C34878D82A}">
                    <a16:rowId xmlns:a16="http://schemas.microsoft.com/office/drawing/2014/main" val="2495198617"/>
                  </a:ext>
                </a:extLst>
              </a:tr>
              <a:tr h="1198665">
                <a:tc>
                  <a:txBody>
                    <a:bodyPr/>
                    <a:lstStyle/>
                    <a:p>
                      <a:pPr algn="ctr"/>
                      <a:r>
                        <a:rPr lang="en-GB" sz="1400" b="1" dirty="0">
                          <a:solidFill>
                            <a:srgbClr val="FFFFFF"/>
                          </a:solidFill>
                          <a:effectLst/>
                          <a:latin typeface="Arial" panose="020B0604020202020204" pitchFamily="34" charset="0"/>
                          <a:cs typeface="Arial" panose="020B0604020202020204" pitchFamily="34" charset="0"/>
                        </a:rPr>
                        <a:t>12.30</a:t>
                      </a:r>
                      <a:endParaRPr lang="en-GB" sz="1400" dirty="0">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493">
                        <a:alpha val="70000"/>
                      </a:srgbClr>
                    </a:solidFill>
                  </a:tcPr>
                </a:tc>
                <a:tc>
                  <a:txBody>
                    <a:bodyPr/>
                    <a:lstStyle/>
                    <a:p>
                      <a:pPr algn="just"/>
                      <a:r>
                        <a:rPr lang="en-GB" sz="1400" b="1" dirty="0">
                          <a:solidFill>
                            <a:srgbClr val="000000"/>
                          </a:solidFill>
                          <a:effectLst/>
                          <a:latin typeface="Arial" panose="020B0604020202020204" pitchFamily="34" charset="0"/>
                          <a:cs typeface="Arial" panose="020B0604020202020204" pitchFamily="34" charset="0"/>
                        </a:rPr>
                        <a:t>The afternoon unfolds with several more drives,</a:t>
                      </a:r>
                      <a:r>
                        <a:rPr lang="en-GB" sz="1400" dirty="0">
                          <a:solidFill>
                            <a:srgbClr val="000000"/>
                          </a:solidFill>
                          <a:effectLst/>
                          <a:latin typeface="Arial" panose="020B0604020202020204" pitchFamily="34" charset="0"/>
                          <a:cs typeface="Arial" panose="020B0604020202020204" pitchFamily="34" charset="0"/>
                        </a:rPr>
                        <a:t> featuring impressive representations of Grouse, Argentinian Dove, Corvid, Pheasant, and Partridge. Among these are three sponsored drives by cartridge manufacturers Fiocchi, </a:t>
                      </a:r>
                      <a:r>
                        <a:rPr lang="en-GB" sz="1400" dirty="0" err="1">
                          <a:solidFill>
                            <a:srgbClr val="000000"/>
                          </a:solidFill>
                          <a:effectLst/>
                          <a:latin typeface="Arial" panose="020B0604020202020204" pitchFamily="34" charset="0"/>
                          <a:cs typeface="Arial" panose="020B0604020202020204" pitchFamily="34" charset="0"/>
                        </a:rPr>
                        <a:t>Lyalvale</a:t>
                      </a:r>
                      <a:r>
                        <a:rPr lang="en-GB" sz="1400" dirty="0">
                          <a:solidFill>
                            <a:srgbClr val="000000"/>
                          </a:solidFill>
                          <a:effectLst/>
                          <a:latin typeface="Arial" panose="020B0604020202020204" pitchFamily="34" charset="0"/>
                          <a:cs typeface="Arial" panose="020B0604020202020204" pitchFamily="34" charset="0"/>
                        </a:rPr>
                        <a:t> Express, and </a:t>
                      </a:r>
                      <a:r>
                        <a:rPr lang="en-GB" sz="1400" dirty="0" err="1">
                          <a:solidFill>
                            <a:srgbClr val="000000"/>
                          </a:solidFill>
                          <a:effectLst/>
                          <a:latin typeface="Arial" panose="020B0604020202020204" pitchFamily="34" charset="0"/>
                          <a:cs typeface="Arial" panose="020B0604020202020204" pitchFamily="34" charset="0"/>
                        </a:rPr>
                        <a:t>Baschieri</a:t>
                      </a:r>
                      <a:r>
                        <a:rPr lang="en-GB" sz="1400" dirty="0">
                          <a:solidFill>
                            <a:srgbClr val="000000"/>
                          </a:solidFill>
                          <a:effectLst/>
                          <a:latin typeface="Arial" panose="020B0604020202020204" pitchFamily="34" charset="0"/>
                          <a:cs typeface="Arial" panose="020B0604020202020204" pitchFamily="34" charset="0"/>
                        </a:rPr>
                        <a:t> &amp; </a:t>
                      </a:r>
                      <a:r>
                        <a:rPr lang="en-GB" sz="1400" dirty="0" err="1">
                          <a:solidFill>
                            <a:srgbClr val="000000"/>
                          </a:solidFill>
                          <a:effectLst/>
                          <a:latin typeface="Arial" panose="020B0604020202020204" pitchFamily="34" charset="0"/>
                          <a:cs typeface="Arial" panose="020B0604020202020204" pitchFamily="34" charset="0"/>
                        </a:rPr>
                        <a:t>Pellagri</a:t>
                      </a:r>
                      <a:r>
                        <a:rPr lang="en-GB" sz="1400" dirty="0">
                          <a:solidFill>
                            <a:srgbClr val="000000"/>
                          </a:solidFill>
                          <a:effectLst/>
                          <a:latin typeface="Arial" panose="020B0604020202020204" pitchFamily="34" charset="0"/>
                          <a:cs typeface="Arial" panose="020B0604020202020204" pitchFamily="34" charset="0"/>
                        </a:rPr>
                        <a:t> who will be supplying </a:t>
                      </a:r>
                      <a:r>
                        <a:rPr lang="en-GB" sz="1400" dirty="0" err="1">
                          <a:solidFill>
                            <a:srgbClr val="000000"/>
                          </a:solidFill>
                          <a:effectLst/>
                          <a:latin typeface="Arial" panose="020B0604020202020204" pitchFamily="34" charset="0"/>
                          <a:cs typeface="Arial" panose="020B0604020202020204" pitchFamily="34" charset="0"/>
                        </a:rPr>
                        <a:t>cratridge</a:t>
                      </a:r>
                      <a:r>
                        <a:rPr lang="en-GB" sz="1400" dirty="0">
                          <a:solidFill>
                            <a:srgbClr val="000000"/>
                          </a:solidFill>
                          <a:effectLst/>
                          <a:latin typeface="Arial" panose="020B0604020202020204" pitchFamily="34" charset="0"/>
                          <a:cs typeface="Arial" panose="020B0604020202020204" pitchFamily="34" charset="0"/>
                        </a:rPr>
                        <a:t> for these drives. The day reaches its pinnacle with the </a:t>
                      </a:r>
                      <a:r>
                        <a:rPr lang="en-GB" sz="1400" dirty="0" err="1">
                          <a:solidFill>
                            <a:srgbClr val="000000"/>
                          </a:solidFill>
                          <a:effectLst/>
                          <a:latin typeface="Arial" panose="020B0604020202020204" pitchFamily="34" charset="0"/>
                          <a:cs typeface="Arial" panose="020B0604020202020204" pitchFamily="34" charset="0"/>
                        </a:rPr>
                        <a:t>breathtaking</a:t>
                      </a:r>
                      <a:r>
                        <a:rPr lang="en-GB" sz="1400" dirty="0">
                          <a:solidFill>
                            <a:srgbClr val="000000"/>
                          </a:solidFill>
                          <a:effectLst/>
                          <a:latin typeface="Arial" panose="020B0604020202020204" pitchFamily="34" charset="0"/>
                          <a:cs typeface="Arial" panose="020B0604020202020204" pitchFamily="34" charset="0"/>
                        </a:rPr>
                        <a:t> Duck Drive at Monks Pool on Lady's Walk. With the final shots taken, the shooting draws to a close, leaving participants with lasting memories of an extraordinary experience.</a:t>
                      </a:r>
                      <a:endParaRPr lang="en-GB" sz="1400" dirty="0">
                        <a:effectLst/>
                        <a:latin typeface="Arial" panose="020B0604020202020204" pitchFamily="34" charset="0"/>
                        <a:cs typeface="Arial" panose="020B0604020202020204" pitchFamily="34" charset="0"/>
                      </a:endParaRPr>
                    </a:p>
                  </a:txBody>
                  <a:tcPr marL="33486" marR="33486" marT="33486" marB="3348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DDDD">
                        <a:alpha val="70000"/>
                      </a:srgbClr>
                    </a:solidFill>
                  </a:tcPr>
                </a:tc>
                <a:extLst>
                  <a:ext uri="{0D108BD9-81ED-4DB2-BD59-A6C34878D82A}">
                    <a16:rowId xmlns:a16="http://schemas.microsoft.com/office/drawing/2014/main" val="317001558"/>
                  </a:ext>
                </a:extLst>
              </a:tr>
              <a:tr h="754778">
                <a:tc>
                  <a:txBody>
                    <a:bodyPr/>
                    <a:lstStyle/>
                    <a:p>
                      <a:pPr algn="ctr"/>
                      <a:r>
                        <a:rPr lang="en-GB" sz="1400" b="1" dirty="0">
                          <a:solidFill>
                            <a:srgbClr val="FFFFFF"/>
                          </a:solidFill>
                          <a:effectLst/>
                          <a:latin typeface="Arial" panose="020B0604020202020204" pitchFamily="34" charset="0"/>
                          <a:cs typeface="Arial" panose="020B0604020202020204" pitchFamily="34" charset="0"/>
                        </a:rPr>
                        <a:t>16.30</a:t>
                      </a:r>
                      <a:endParaRPr lang="en-GB" sz="1400" dirty="0">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493">
                        <a:alpha val="70000"/>
                      </a:srgbClr>
                    </a:solidFill>
                  </a:tcPr>
                </a:tc>
                <a:tc>
                  <a:txBody>
                    <a:bodyPr/>
                    <a:lstStyle/>
                    <a:p>
                      <a:pPr algn="just"/>
                      <a:r>
                        <a:rPr lang="en-GB" sz="1400" b="1" dirty="0">
                          <a:solidFill>
                            <a:srgbClr val="000000"/>
                          </a:solidFill>
                          <a:effectLst/>
                          <a:latin typeface="Arial" panose="020B0604020202020204" pitchFamily="34" charset="0"/>
                          <a:cs typeface="Arial" panose="020B0604020202020204" pitchFamily="34" charset="0"/>
                        </a:rPr>
                        <a:t>Guns and guests make their way back to The Gun Room</a:t>
                      </a:r>
                      <a:r>
                        <a:rPr lang="en-GB" sz="1400" dirty="0">
                          <a:solidFill>
                            <a:srgbClr val="000000"/>
                          </a:solidFill>
                          <a:effectLst/>
                          <a:latin typeface="Arial" panose="020B0604020202020204" pitchFamily="34" charset="0"/>
                          <a:cs typeface="Arial" panose="020B0604020202020204" pitchFamily="34" charset="0"/>
                        </a:rPr>
                        <a:t> to unwind and enjoy a delightful evening meal accompanied by drinks. It's the perfect way to round off the day, reflecting on the memorable experiences shared including a chat with Charity Patron and Rugby legend Mike Tindall MBE.</a:t>
                      </a:r>
                      <a:endParaRPr lang="en-GB" sz="1400" dirty="0">
                        <a:effectLst/>
                        <a:latin typeface="Arial" panose="020B0604020202020204" pitchFamily="34" charset="0"/>
                        <a:cs typeface="Arial" panose="020B0604020202020204" pitchFamily="34" charset="0"/>
                      </a:endParaRPr>
                    </a:p>
                  </a:txBody>
                  <a:tcPr marL="33486" marR="33486" marT="33486" marB="3348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DDDDD">
                        <a:alpha val="70000"/>
                      </a:srgbClr>
                    </a:solidFill>
                  </a:tcPr>
                </a:tc>
                <a:extLst>
                  <a:ext uri="{0D108BD9-81ED-4DB2-BD59-A6C34878D82A}">
                    <a16:rowId xmlns:a16="http://schemas.microsoft.com/office/drawing/2014/main" val="576199059"/>
                  </a:ext>
                </a:extLst>
              </a:tr>
              <a:tr h="485228">
                <a:tc>
                  <a:txBody>
                    <a:bodyPr/>
                    <a:lstStyle/>
                    <a:p>
                      <a:pPr algn="ctr"/>
                      <a:r>
                        <a:rPr lang="en-GB" sz="1400" b="1" dirty="0">
                          <a:solidFill>
                            <a:srgbClr val="FFFFFF"/>
                          </a:solidFill>
                          <a:effectLst/>
                          <a:latin typeface="Arial" panose="020B0604020202020204" pitchFamily="34" charset="0"/>
                          <a:cs typeface="Arial" panose="020B0604020202020204" pitchFamily="34" charset="0"/>
                        </a:rPr>
                        <a:t>18.00</a:t>
                      </a:r>
                      <a:endParaRPr lang="en-GB" sz="1400" dirty="0">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493">
                        <a:alpha val="70000"/>
                      </a:srgbClr>
                    </a:solidFill>
                  </a:tcPr>
                </a:tc>
                <a:tc>
                  <a:txBody>
                    <a:bodyPr/>
                    <a:lstStyle/>
                    <a:p>
                      <a:pPr algn="just"/>
                      <a:r>
                        <a:rPr lang="en-GB" sz="1400" b="1" dirty="0">
                          <a:solidFill>
                            <a:srgbClr val="000000"/>
                          </a:solidFill>
                          <a:effectLst/>
                          <a:latin typeface="Arial" panose="020B0604020202020204" pitchFamily="34" charset="0"/>
                          <a:cs typeface="Arial" panose="020B0604020202020204" pitchFamily="34" charset="0"/>
                        </a:rPr>
                        <a:t>Guests depart at their leisure,</a:t>
                      </a:r>
                      <a:r>
                        <a:rPr lang="en-GB" sz="1400" dirty="0">
                          <a:solidFill>
                            <a:srgbClr val="000000"/>
                          </a:solidFill>
                          <a:effectLst/>
                          <a:latin typeface="Arial" panose="020B0604020202020204" pitchFamily="34" charset="0"/>
                          <a:cs typeface="Arial" panose="020B0604020202020204" pitchFamily="34" charset="0"/>
                        </a:rPr>
                        <a:t> bringing a relaxed close to a remarkable day filled with camaraderie, thrilling drives, and unforgettable moments.</a:t>
                      </a:r>
                      <a:endParaRPr lang="en-GB" sz="1400" dirty="0">
                        <a:effectLst/>
                        <a:latin typeface="Arial" panose="020B0604020202020204" pitchFamily="34" charset="0"/>
                        <a:cs typeface="Arial" panose="020B0604020202020204" pitchFamily="34" charset="0"/>
                      </a:endParaRPr>
                    </a:p>
                  </a:txBody>
                  <a:tcPr marL="33486" marR="33486" marT="33486" marB="3348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alpha val="70000"/>
                      </a:srgbClr>
                    </a:solidFill>
                  </a:tcPr>
                </a:tc>
                <a:extLst>
                  <a:ext uri="{0D108BD9-81ED-4DB2-BD59-A6C34878D82A}">
                    <a16:rowId xmlns:a16="http://schemas.microsoft.com/office/drawing/2014/main" val="2598675073"/>
                  </a:ext>
                </a:extLst>
              </a:tr>
            </a:tbl>
          </a:graphicData>
        </a:graphic>
      </p:graphicFrame>
      <p:pic>
        <p:nvPicPr>
          <p:cNvPr id="26" name="R4H-Colour-fade_2k.png" descr="R4H-Colour-fade_2k.png">
            <a:extLst>
              <a:ext uri="{FF2B5EF4-FFF2-40B4-BE49-F238E27FC236}">
                <a16:creationId xmlns:a16="http://schemas.microsoft.com/office/drawing/2014/main" id="{6750D34B-63E9-0C4E-90F5-E015324A6B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1918"/>
            <a:ext cx="1869584" cy="778682"/>
          </a:xfrm>
          <a:prstGeom prst="rect">
            <a:avLst/>
          </a:prstGeom>
          <a:ln w="12700">
            <a:miter lim="400000"/>
          </a:ln>
        </p:spPr>
      </p:pic>
      <p:grpSp>
        <p:nvGrpSpPr>
          <p:cNvPr id="27" name="Group">
            <a:extLst>
              <a:ext uri="{FF2B5EF4-FFF2-40B4-BE49-F238E27FC236}">
                <a16:creationId xmlns:a16="http://schemas.microsoft.com/office/drawing/2014/main" id="{5FC38148-452D-4641-8923-60C554E9CB7B}"/>
              </a:ext>
            </a:extLst>
          </p:cNvPr>
          <p:cNvGrpSpPr/>
          <p:nvPr/>
        </p:nvGrpSpPr>
        <p:grpSpPr>
          <a:xfrm>
            <a:off x="1609344" y="5568687"/>
            <a:ext cx="9011994" cy="1083099"/>
            <a:chOff x="-3256506" y="-626700"/>
            <a:chExt cx="8858920" cy="1540403"/>
          </a:xfrm>
        </p:grpSpPr>
        <p:sp>
          <p:nvSpPr>
            <p:cNvPr id="28" name="Rectangle">
              <a:extLst>
                <a:ext uri="{FF2B5EF4-FFF2-40B4-BE49-F238E27FC236}">
                  <a16:creationId xmlns:a16="http://schemas.microsoft.com/office/drawing/2014/main" id="{E978A625-8965-8A4F-B629-9C4E3606CDC3}"/>
                </a:ext>
              </a:extLst>
            </p:cNvPr>
            <p:cNvSpPr/>
            <p:nvPr/>
          </p:nvSpPr>
          <p:spPr>
            <a:xfrm>
              <a:off x="-3256506" y="-626700"/>
              <a:ext cx="8858920" cy="1540403"/>
            </a:xfrm>
            <a:prstGeom prst="rect">
              <a:avLst/>
            </a:prstGeom>
            <a:solidFill>
              <a:srgbClr val="FFFFFF"/>
            </a:solidFill>
            <a:ln w="25400" cap="flat">
              <a:solidFill>
                <a:srgbClr val="000000"/>
              </a:solidFill>
              <a:prstDash val="solid"/>
              <a:round/>
            </a:ln>
            <a:effectLst>
              <a:outerShdw blurRad="38100" dist="25400" dir="5400000" rotWithShape="0">
                <a:srgbClr val="000000">
                  <a:alpha val="50000"/>
                </a:srgbClr>
              </a:outerShdw>
            </a:effectLst>
          </p:spPr>
          <p:txBody>
            <a:bodyPr wrap="square" lIns="35719" tIns="35719" rIns="35719" bIns="35719" numCol="1" anchor="ctr">
              <a:noAutofit/>
            </a:bodyPr>
            <a:lstStyle/>
            <a:p>
              <a:pPr algn="ctr"/>
              <a:r>
                <a:rPr lang="en-GB" sz="1400" b="1" dirty="0">
                  <a:latin typeface="Arial" panose="020B0604020202020204" pitchFamily="34" charset="0"/>
                  <a:cs typeface="Arial" panose="020B0604020202020204" pitchFamily="34" charset="0"/>
                </a:rPr>
                <a:t>To reserve your place at this exclusive event please contact:</a:t>
              </a:r>
            </a:p>
            <a:p>
              <a:pPr algn="ctr"/>
              <a:endParaRPr lang="en-GB"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Simon Bailey: </a:t>
              </a:r>
              <a:r>
                <a:rPr lang="en-GB" sz="1400" dirty="0">
                  <a:latin typeface="Arial" panose="020B0604020202020204" pitchFamily="34" charset="0"/>
                  <a:cs typeface="Arial" panose="020B0604020202020204" pitchFamily="34" charset="0"/>
                  <a:hlinkClick r:id="rId4"/>
                </a:rPr>
                <a:t>simon.b@rugbyforheroes.org.uk</a:t>
              </a:r>
              <a:r>
                <a:rPr lang="en-GB" sz="1400" dirty="0">
                  <a:latin typeface="Arial" panose="020B0604020202020204" pitchFamily="34" charset="0"/>
                  <a:cs typeface="Arial" panose="020B0604020202020204" pitchFamily="34" charset="0"/>
                </a:rPr>
                <a:t> / 07732 681156</a:t>
              </a:r>
            </a:p>
            <a:p>
              <a:pPr algn="ctr"/>
              <a:r>
                <a:rPr lang="en-GB" sz="1400" dirty="0">
                  <a:latin typeface="Arial" panose="020B0604020202020204" pitchFamily="34" charset="0"/>
                  <a:cs typeface="Arial" panose="020B0604020202020204" pitchFamily="34" charset="0"/>
                </a:rPr>
                <a:t>Featherless Days: </a:t>
              </a:r>
              <a:r>
                <a:rPr lang="en-GB" sz="1400" dirty="0">
                  <a:latin typeface="Arial" panose="020B0604020202020204" pitchFamily="34" charset="0"/>
                  <a:cs typeface="Arial" panose="020B0604020202020204" pitchFamily="34" charset="0"/>
                  <a:hlinkClick r:id="rId5"/>
                </a:rPr>
                <a:t>featherlessdays@icloud.com</a:t>
              </a:r>
              <a:r>
                <a:rPr lang="en-GB" sz="1400" dirty="0">
                  <a:latin typeface="Arial" panose="020B0604020202020204" pitchFamily="34" charset="0"/>
                  <a:cs typeface="Arial" panose="020B0604020202020204" pitchFamily="34" charset="0"/>
                </a:rPr>
                <a:t> / 07368 550403</a:t>
              </a:r>
              <a:endParaRPr sz="1400" dirty="0">
                <a:latin typeface="Arial" panose="020B0604020202020204" pitchFamily="34" charset="0"/>
                <a:cs typeface="Arial" panose="020B0604020202020204" pitchFamily="34" charset="0"/>
              </a:endParaRPr>
            </a:p>
          </p:txBody>
        </p:sp>
        <p:sp>
          <p:nvSpPr>
            <p:cNvPr id="31" name="Tel: 07368550403">
              <a:extLst>
                <a:ext uri="{FF2B5EF4-FFF2-40B4-BE49-F238E27FC236}">
                  <a16:creationId xmlns:a16="http://schemas.microsoft.com/office/drawing/2014/main" id="{9F34F4FE-59E5-494C-A58D-CE291C05869E}"/>
                </a:ext>
              </a:extLst>
            </p:cNvPr>
            <p:cNvSpPr txBox="1"/>
            <p:nvPr/>
          </p:nvSpPr>
          <p:spPr>
            <a:xfrm>
              <a:off x="508643" y="100993"/>
              <a:ext cx="160116"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l">
                <a:defRPr sz="1200" b="1">
                  <a:latin typeface="Gill Sans"/>
                  <a:ea typeface="Gill Sans"/>
                  <a:cs typeface="Gill Sans"/>
                  <a:sym typeface="Gill Sans"/>
                </a:defRPr>
              </a:pPr>
              <a:r>
                <a:rPr sz="844" dirty="0"/>
                <a:t>  </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Shape 102" descr="Shape 102"/>
          <p:cNvPicPr>
            <a:picLocks noGrp="1" noChangeAspect="1"/>
          </p:cNvPicPr>
          <p:nvPr>
            <p:ph type="pic" idx="13"/>
          </p:nvPr>
        </p:nvPicPr>
        <p:blipFill>
          <a:blip r:embed="rId2"/>
          <a:stretch>
            <a:fillRect/>
          </a:stretch>
        </p:blipFill>
        <p:spPr>
          <a:xfrm>
            <a:off x="1524000" y="0"/>
            <a:ext cx="9144000" cy="6858000"/>
          </a:xfrm>
          <a:prstGeom prst="rect">
            <a:avLst/>
          </a:prstGeom>
        </p:spPr>
      </p:pic>
      <p:pic>
        <p:nvPicPr>
          <p:cNvPr id="156" name="Image" descr="Image"/>
          <p:cNvPicPr>
            <a:picLocks noChangeAspect="1"/>
          </p:cNvPicPr>
          <p:nvPr/>
        </p:nvPicPr>
        <p:blipFill>
          <a:blip r:embed="rId3" cstate="email">
            <a:alphaModFix amt="41000"/>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58" name="A FEATHERLESS DAY"/>
          <p:cNvSpPr txBox="1"/>
          <p:nvPr/>
        </p:nvSpPr>
        <p:spPr>
          <a:xfrm>
            <a:off x="4026128" y="76997"/>
            <a:ext cx="3744744" cy="1240019"/>
          </a:xfrm>
          <a:prstGeom prst="rect">
            <a:avLst/>
          </a:prstGeom>
          <a:ln w="12700">
            <a:miter lim="400000"/>
          </a:ln>
          <a:effectLst>
            <a:outerShdw dist="81749" dir="466482" rotWithShape="0">
              <a:schemeClr val="accent1">
                <a:alpha val="45129"/>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defTabSz="457200">
              <a:lnSpc>
                <a:spcPts val="11000"/>
              </a:lnSpc>
              <a:defRPr sz="4400" b="1">
                <a:latin typeface="+mn-lt"/>
                <a:ea typeface="+mn-ea"/>
                <a:cs typeface="+mn-cs"/>
                <a:sym typeface="Helvetica Neue"/>
              </a:defRPr>
            </a:lvl1pPr>
          </a:lstStyle>
          <a:p>
            <a:r>
              <a:rPr sz="3094" dirty="0"/>
              <a:t>A FEATHERLESS DAY</a:t>
            </a:r>
          </a:p>
        </p:txBody>
      </p:sp>
      <p:sp>
        <p:nvSpPr>
          <p:cNvPr id="6" name="TextBox 5">
            <a:extLst>
              <a:ext uri="{FF2B5EF4-FFF2-40B4-BE49-F238E27FC236}">
                <a16:creationId xmlns:a16="http://schemas.microsoft.com/office/drawing/2014/main" id="{729164BB-138B-F341-BA94-BB52E0614C06}"/>
              </a:ext>
            </a:extLst>
          </p:cNvPr>
          <p:cNvSpPr txBox="1"/>
          <p:nvPr/>
        </p:nvSpPr>
        <p:spPr>
          <a:xfrm>
            <a:off x="2072929" y="1293385"/>
            <a:ext cx="8007494" cy="4875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r>
              <a:rPr lang="en-GB" sz="1406" b="1" dirty="0">
                <a:latin typeface="Arial" panose="020B0604020202020204" pitchFamily="34" charset="0"/>
                <a:cs typeface="Arial" panose="020B0604020202020204" pitchFamily="34" charset="0"/>
              </a:rPr>
              <a:t>Experience the Thrill of Simulated Game Shooting</a:t>
            </a:r>
          </a:p>
          <a:p>
            <a:pPr algn="l"/>
            <a:endParaRPr lang="en-GB" sz="703" dirty="0">
              <a:latin typeface="Arial" panose="020B0604020202020204" pitchFamily="34" charset="0"/>
              <a:cs typeface="Arial" panose="020B0604020202020204" pitchFamily="34" charset="0"/>
            </a:endParaRPr>
          </a:p>
          <a:p>
            <a:pPr algn="l"/>
            <a:r>
              <a:rPr lang="en-GB" sz="1406" dirty="0">
                <a:latin typeface="Arial" panose="020B0604020202020204" pitchFamily="34" charset="0"/>
                <a:cs typeface="Arial" panose="020B0604020202020204" pitchFamily="34" charset="0"/>
              </a:rPr>
              <a:t>Simulated game shooting is exactly what it sounds like—a thrilling day shooting at clay pigeons designed to replicate the experience of traditional game shooting, but without live quarry. It’s an exciting and inclusive sport that everyone can enjoy, even those who may not participate in live game shooting but still wish to experience the camaraderie and challenge it offers.</a:t>
            </a:r>
          </a:p>
          <a:p>
            <a:pPr algn="l"/>
            <a:endParaRPr lang="en-GB" sz="703" dirty="0">
              <a:latin typeface="Arial" panose="020B0604020202020204" pitchFamily="34" charset="0"/>
              <a:cs typeface="Arial" panose="020B0604020202020204" pitchFamily="34" charset="0"/>
            </a:endParaRPr>
          </a:p>
          <a:p>
            <a:pPr algn="l"/>
            <a:r>
              <a:rPr lang="en-GB" sz="1406" dirty="0">
                <a:latin typeface="Arial" panose="020B0604020202020204" pitchFamily="34" charset="0"/>
                <a:cs typeface="Arial" panose="020B0604020202020204" pitchFamily="34" charset="0"/>
              </a:rPr>
              <a:t>Many of us are drawn to game shooting for its blend of stunning scenery, great company, and the satisfaction of testing our skills. Simulated game shooting captures all these elements, along with the added bonus of typically warmer and drier weather!</a:t>
            </a:r>
          </a:p>
          <a:p>
            <a:pPr algn="l"/>
            <a:endParaRPr lang="en-GB" sz="703" dirty="0">
              <a:latin typeface="Arial" panose="020B0604020202020204" pitchFamily="34" charset="0"/>
              <a:cs typeface="Arial" panose="020B0604020202020204" pitchFamily="34" charset="0"/>
            </a:endParaRPr>
          </a:p>
          <a:p>
            <a:pPr algn="l"/>
            <a:r>
              <a:rPr lang="en-GB" sz="1406" dirty="0">
                <a:latin typeface="Arial" panose="020B0604020202020204" pitchFamily="34" charset="0"/>
                <a:cs typeface="Arial" panose="020B0604020202020204" pitchFamily="34" charset="0"/>
              </a:rPr>
              <a:t>Clay targets bring another advantage—they make simulated game days more cost-effective than traditional game shoots while guaranteeing plenty of action. That means you’ll enjoy an incredible day filled with excitement, without worrying about a quiet shoot.</a:t>
            </a:r>
          </a:p>
          <a:p>
            <a:pPr algn="l"/>
            <a:endParaRPr lang="en-GB" sz="703" dirty="0">
              <a:latin typeface="Arial" panose="020B0604020202020204" pitchFamily="34" charset="0"/>
              <a:cs typeface="Arial" panose="020B0604020202020204" pitchFamily="34" charset="0"/>
            </a:endParaRPr>
          </a:p>
          <a:p>
            <a:pPr algn="l"/>
            <a:r>
              <a:rPr lang="en-GB" sz="1406" dirty="0">
                <a:latin typeface="Arial" panose="020B0604020202020204" pitchFamily="34" charset="0"/>
                <a:cs typeface="Arial" panose="020B0604020202020204" pitchFamily="34" charset="0"/>
              </a:rPr>
              <a:t>Perfect for entertaining friends or meeting new ones, simulated game shooting features a variety of drives throughout the day, including pheasants, partridge, grouse, duck, Argentinian dove, and pigeon flighting. The schedule closely mirrors a traditional game day, offering a true-to-life experience with all the fun and none of the compromise.</a:t>
            </a:r>
          </a:p>
          <a:p>
            <a:pPr algn="l"/>
            <a:endParaRPr lang="en-GB" sz="703" dirty="0">
              <a:latin typeface="Arial" panose="020B0604020202020204" pitchFamily="34" charset="0"/>
              <a:cs typeface="Arial" panose="020B0604020202020204" pitchFamily="34" charset="0"/>
            </a:endParaRPr>
          </a:p>
          <a:p>
            <a:pPr algn="l"/>
            <a:r>
              <a:rPr lang="en-GB" sz="1406" dirty="0">
                <a:latin typeface="Arial" panose="020B0604020202020204" pitchFamily="34" charset="0"/>
                <a:cs typeface="Arial" panose="020B0604020202020204" pitchFamily="34" charset="0"/>
              </a:rPr>
              <a:t>Join us and discover why simulated game shooting is a brilliant way to test your skills, enjoy superb company, and create lasting memories.</a:t>
            </a:r>
          </a:p>
          <a:p>
            <a:pPr algn="ctr" defTabSz="410751" hangingPunct="0"/>
            <a:endParaRPr lang="en-US" sz="3797" dirty="0">
              <a:solidFill>
                <a:schemeClr val="bg1"/>
              </a:solidFill>
              <a:latin typeface="+mj-lt"/>
              <a:ea typeface="+mj-ea"/>
              <a:cs typeface="+mj-cs"/>
              <a:sym typeface="Helvetica"/>
            </a:endParaRPr>
          </a:p>
        </p:txBody>
      </p:sp>
      <p:pic>
        <p:nvPicPr>
          <p:cNvPr id="22" name="R4H-Colour-fade_2k.png" descr="R4H-Colour-fade_2k.png">
            <a:extLst>
              <a:ext uri="{FF2B5EF4-FFF2-40B4-BE49-F238E27FC236}">
                <a16:creationId xmlns:a16="http://schemas.microsoft.com/office/drawing/2014/main" id="{274E30A4-B01D-4F4A-A74B-1AB7AB3EE8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36" y="76997"/>
            <a:ext cx="2223253" cy="925985"/>
          </a:xfrm>
          <a:prstGeom prst="rect">
            <a:avLst/>
          </a:prstGeom>
          <a:ln w="12700">
            <a:miter lim="400000"/>
          </a:ln>
        </p:spPr>
      </p:pic>
      <p:grpSp>
        <p:nvGrpSpPr>
          <p:cNvPr id="23" name="Group">
            <a:extLst>
              <a:ext uri="{FF2B5EF4-FFF2-40B4-BE49-F238E27FC236}">
                <a16:creationId xmlns:a16="http://schemas.microsoft.com/office/drawing/2014/main" id="{A211CC08-A6CB-3F4E-B4A5-2E10C9A7447A}"/>
              </a:ext>
            </a:extLst>
          </p:cNvPr>
          <p:cNvGrpSpPr/>
          <p:nvPr/>
        </p:nvGrpSpPr>
        <p:grpSpPr>
          <a:xfrm>
            <a:off x="4102165" y="6250781"/>
            <a:ext cx="4005517" cy="344064"/>
            <a:chOff x="0" y="0"/>
            <a:chExt cx="5334499" cy="489334"/>
          </a:xfrm>
        </p:grpSpPr>
        <p:sp>
          <p:nvSpPr>
            <p:cNvPr id="24" name="Rectangle">
              <a:extLst>
                <a:ext uri="{FF2B5EF4-FFF2-40B4-BE49-F238E27FC236}">
                  <a16:creationId xmlns:a16="http://schemas.microsoft.com/office/drawing/2014/main" id="{D042CD2E-8D1B-0943-B7BF-AF864A248576}"/>
                </a:ext>
              </a:extLst>
            </p:cNvPr>
            <p:cNvSpPr/>
            <p:nvPr/>
          </p:nvSpPr>
          <p:spPr>
            <a:xfrm>
              <a:off x="0" y="0"/>
              <a:ext cx="5334499" cy="489334"/>
            </a:xfrm>
            <a:prstGeom prst="rect">
              <a:avLst/>
            </a:prstGeom>
            <a:solidFill>
              <a:srgbClr val="FFFFFF"/>
            </a:solidFill>
            <a:ln w="25400" cap="flat">
              <a:solidFill>
                <a:srgbClr val="000000"/>
              </a:solidFill>
              <a:prstDash val="solid"/>
              <a:round/>
            </a:ln>
            <a:effectLst>
              <a:outerShdw blurRad="38100" dist="25400" dir="5400000" rotWithShape="0">
                <a:srgbClr val="000000">
                  <a:alpha val="50000"/>
                </a:srgbClr>
              </a:outerShdw>
            </a:effectLst>
          </p:spPr>
          <p:txBody>
            <a:bodyPr wrap="square" lIns="35719" tIns="35719" rIns="35719" bIns="35719" numCol="1" anchor="ctr">
              <a:noAutofit/>
            </a:bodyPr>
            <a:lstStyle/>
            <a:p>
              <a:endParaRPr sz="1266"/>
            </a:p>
          </p:txBody>
        </p:sp>
        <p:grpSp>
          <p:nvGrpSpPr>
            <p:cNvPr id="25" name="Group">
              <a:extLst>
                <a:ext uri="{FF2B5EF4-FFF2-40B4-BE49-F238E27FC236}">
                  <a16:creationId xmlns:a16="http://schemas.microsoft.com/office/drawing/2014/main" id="{FAC9D3D6-A558-4247-A5B2-7A05E3CAD22B}"/>
                </a:ext>
              </a:extLst>
            </p:cNvPr>
            <p:cNvGrpSpPr/>
            <p:nvPr/>
          </p:nvGrpSpPr>
          <p:grpSpPr>
            <a:xfrm>
              <a:off x="29566" y="28671"/>
              <a:ext cx="5134113" cy="431993"/>
              <a:chOff x="0" y="0"/>
              <a:chExt cx="5134112" cy="431992"/>
            </a:xfrm>
          </p:grpSpPr>
          <p:pic>
            <p:nvPicPr>
              <p:cNvPr id="26" name="black phone.png" descr="black phone.png">
                <a:extLst>
                  <a:ext uri="{FF2B5EF4-FFF2-40B4-BE49-F238E27FC236}">
                    <a16:creationId xmlns:a16="http://schemas.microsoft.com/office/drawing/2014/main" id="{AB7FCBCE-5D5D-F442-B6A8-521159A1E3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31077" cy="431992"/>
              </a:xfrm>
              <a:prstGeom prst="rect">
                <a:avLst/>
              </a:prstGeom>
              <a:ln w="12700" cap="flat">
                <a:noFill/>
                <a:miter lim="400000"/>
              </a:ln>
              <a:effectLst/>
            </p:spPr>
          </p:pic>
          <p:sp>
            <p:nvSpPr>
              <p:cNvPr id="27" name="Tel: 07368550403">
                <a:extLst>
                  <a:ext uri="{FF2B5EF4-FFF2-40B4-BE49-F238E27FC236}">
                    <a16:creationId xmlns:a16="http://schemas.microsoft.com/office/drawing/2014/main" id="{32A50719-E089-3C46-BE0D-88E270C5CCBB}"/>
                  </a:ext>
                </a:extLst>
              </p:cNvPr>
              <p:cNvSpPr txBox="1"/>
              <p:nvPr/>
            </p:nvSpPr>
            <p:spPr>
              <a:xfrm>
                <a:off x="479075" y="72322"/>
                <a:ext cx="1242490"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l">
                  <a:defRPr sz="1200" b="1">
                    <a:latin typeface="Gill Sans"/>
                    <a:ea typeface="Gill Sans"/>
                    <a:cs typeface="Gill Sans"/>
                    <a:sym typeface="Gill Sans"/>
                  </a:defRPr>
                </a:pPr>
                <a:r>
                  <a:rPr sz="844"/>
                  <a:t>Tel: 07368550403</a:t>
                </a:r>
                <a:r>
                  <a:rPr sz="844">
                    <a:hlinkClick r:id="rId6"/>
                  </a:rPr>
                  <a:t> </a:t>
                </a:r>
                <a:r>
                  <a:rPr sz="844"/>
                  <a:t>  </a:t>
                </a:r>
              </a:p>
            </p:txBody>
          </p:sp>
          <p:pic>
            <p:nvPicPr>
              <p:cNvPr id="28" name="black email.png" descr="black email.png">
                <a:extLst>
                  <a:ext uri="{FF2B5EF4-FFF2-40B4-BE49-F238E27FC236}">
                    <a16:creationId xmlns:a16="http://schemas.microsoft.com/office/drawing/2014/main" id="{7D1BE882-79D1-0A47-80AE-FCB8EF68A5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48352" y="0"/>
                <a:ext cx="470580" cy="431992"/>
              </a:xfrm>
              <a:prstGeom prst="rect">
                <a:avLst/>
              </a:prstGeom>
              <a:ln w="12700" cap="flat">
                <a:noFill/>
                <a:miter lim="400000"/>
              </a:ln>
              <a:effectLst/>
            </p:spPr>
          </p:pic>
          <p:sp>
            <p:nvSpPr>
              <p:cNvPr id="29" name="featherlessdays">
                <a:extLst>
                  <a:ext uri="{FF2B5EF4-FFF2-40B4-BE49-F238E27FC236}">
                    <a16:creationId xmlns:a16="http://schemas.microsoft.com/office/drawing/2014/main" id="{94AEA3E5-14A9-214D-ACC6-0101930A8D1B}"/>
                  </a:ext>
                </a:extLst>
              </p:cNvPr>
              <p:cNvSpPr txBox="1"/>
              <p:nvPr/>
            </p:nvSpPr>
            <p:spPr>
              <a:xfrm>
                <a:off x="2429478" y="72322"/>
                <a:ext cx="1394924"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lgn="l">
                  <a:defRPr sz="1200" b="1">
                    <a:latin typeface="Gill Sans"/>
                    <a:ea typeface="Gill Sans"/>
                    <a:cs typeface="Gill Sans"/>
                    <a:sym typeface="Gill Sans"/>
                  </a:defRPr>
                </a:pPr>
                <a:r>
                  <a:rPr sz="844"/>
                  <a:t> </a:t>
                </a:r>
                <a:r>
                  <a:rPr sz="844">
                    <a:hlinkClick r:id="rId8"/>
                  </a:rPr>
                  <a:t>featherlessdays</a:t>
                </a:r>
              </a:p>
            </p:txBody>
          </p:sp>
          <p:sp>
            <p:nvSpPr>
              <p:cNvPr id="30" name="ammoshack">
                <a:extLst>
                  <a:ext uri="{FF2B5EF4-FFF2-40B4-BE49-F238E27FC236}">
                    <a16:creationId xmlns:a16="http://schemas.microsoft.com/office/drawing/2014/main" id="{4547494C-524B-B14B-8ADC-CF9D881CBFEE}"/>
                  </a:ext>
                </a:extLst>
              </p:cNvPr>
              <p:cNvSpPr txBox="1"/>
              <p:nvPr/>
            </p:nvSpPr>
            <p:spPr>
              <a:xfrm>
                <a:off x="4322864" y="72322"/>
                <a:ext cx="811248"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200" b="1">
                    <a:latin typeface="Gill Sans"/>
                    <a:ea typeface="Gill Sans"/>
                    <a:cs typeface="Gill Sans"/>
                    <a:sym typeface="Gill Sans"/>
                    <a:hlinkClick r:id="rId9"/>
                  </a:defRPr>
                </a:lvl1pPr>
              </a:lstStyle>
              <a:p>
                <a:r>
                  <a:rPr sz="844"/>
                  <a:t>ammoshack</a:t>
                </a:r>
              </a:p>
            </p:txBody>
          </p:sp>
          <p:pic>
            <p:nvPicPr>
              <p:cNvPr id="31" name="worldwide-web-icon-5770.png" descr="worldwide-web-icon-5770.png">
                <a:extLst>
                  <a:ext uri="{FF2B5EF4-FFF2-40B4-BE49-F238E27FC236}">
                    <a16:creationId xmlns:a16="http://schemas.microsoft.com/office/drawing/2014/main" id="{F17659D0-EC2F-084C-B9EC-AB3E71EF4C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29706" y="458"/>
                <a:ext cx="431078" cy="431077"/>
              </a:xfrm>
              <a:prstGeom prst="rect">
                <a:avLst/>
              </a:prstGeom>
              <a:ln w="12700" cap="flat">
                <a:noFill/>
                <a:miter lim="400000"/>
              </a:ln>
              <a:effectLst/>
            </p:spPr>
          </p:pic>
        </p:gr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Shape 102" descr="Shape 102"/>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prstGeom prst="rect">
            <a:avLst/>
          </a:prstGeom>
        </p:spPr>
      </p:pic>
      <p:pic>
        <p:nvPicPr>
          <p:cNvPr id="213" name="dren sbs.jpg" descr="dren sb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412726" y="158737"/>
            <a:ext cx="2118843" cy="3165185"/>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223" name="Rectangle"/>
          <p:cNvSpPr/>
          <p:nvPr/>
        </p:nvSpPr>
        <p:spPr>
          <a:xfrm>
            <a:off x="12272366" y="5089225"/>
            <a:ext cx="4101023" cy="3230036"/>
          </a:xfrm>
          <a:prstGeom prst="rect">
            <a:avLst/>
          </a:prstGeom>
          <a:solidFill>
            <a:srgbClr val="73FCD6">
              <a:alpha val="42060"/>
            </a:srgbClr>
          </a:solidFill>
          <a:ln w="12700">
            <a:miter lim="400000"/>
          </a:ln>
          <a:effectLst>
            <a:outerShdw blurRad="38100" dist="25400" dir="5400000" rotWithShape="0">
              <a:srgbClr val="000000">
                <a:alpha val="60789"/>
              </a:srgbClr>
            </a:outerShdw>
          </a:effectLst>
        </p:spPr>
        <p:txBody>
          <a:bodyPr lIns="35719" tIns="35719" rIns="35719" bIns="35719" anchor="ctr"/>
          <a:lstStyle/>
          <a:p>
            <a:pPr>
              <a:defRPr>
                <a:latin typeface="Helvetica Light"/>
                <a:ea typeface="Helvetica Light"/>
                <a:cs typeface="Helvetica Light"/>
                <a:sym typeface="Helvetica Light"/>
              </a:defRPr>
            </a:pPr>
            <a:endParaRPr sz="1266"/>
          </a:p>
        </p:txBody>
      </p:sp>
      <p:sp>
        <p:nvSpPr>
          <p:cNvPr id="224" name="Rectangle"/>
          <p:cNvSpPr/>
          <p:nvPr/>
        </p:nvSpPr>
        <p:spPr>
          <a:xfrm>
            <a:off x="2051039" y="531840"/>
            <a:ext cx="5908952" cy="5715034"/>
          </a:xfrm>
          <a:prstGeom prst="rect">
            <a:avLst/>
          </a:prstGeom>
          <a:solidFill>
            <a:schemeClr val="accent2">
              <a:lumMod val="75000"/>
              <a:alpha val="63000"/>
            </a:schemeClr>
          </a:solidFill>
          <a:ln w="12700" cap="flat">
            <a:noFill/>
            <a:miter lim="400000"/>
          </a:ln>
          <a:effectLst>
            <a:outerShdw blurRad="38100" dist="25400" dir="5400000" rotWithShape="0">
              <a:srgbClr val="000000">
                <a:alpha val="60789"/>
              </a:srgbClr>
            </a:outerShdw>
          </a:effectLst>
        </p:spPr>
        <p:txBody>
          <a:bodyPr wrap="square" lIns="35719" tIns="35719" rIns="35719" bIns="35719" numCol="1" anchor="ctr">
            <a:noAutofit/>
          </a:bodyPr>
          <a:lstStyle/>
          <a:p>
            <a:pPr>
              <a:defRPr>
                <a:latin typeface="Helvetica Light"/>
                <a:ea typeface="Helvetica Light"/>
                <a:cs typeface="Helvetica Light"/>
                <a:sym typeface="Helvetica Light"/>
              </a:defRPr>
            </a:pPr>
            <a:endParaRPr sz="1266"/>
          </a:p>
        </p:txBody>
      </p:sp>
      <p:pic>
        <p:nvPicPr>
          <p:cNvPr id="227" name="dren sbs.jpg" descr="dren sb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428075" y="3435932"/>
            <a:ext cx="2118843" cy="3165185"/>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2" name="Rectangle 1">
            <a:extLst>
              <a:ext uri="{FF2B5EF4-FFF2-40B4-BE49-F238E27FC236}">
                <a16:creationId xmlns:a16="http://schemas.microsoft.com/office/drawing/2014/main" id="{0CD8FEAC-4F2D-8140-896F-DFE1072BA2EA}"/>
              </a:ext>
            </a:extLst>
          </p:cNvPr>
          <p:cNvSpPr/>
          <p:nvPr/>
        </p:nvSpPr>
        <p:spPr>
          <a:xfrm>
            <a:off x="2149792" y="560648"/>
            <a:ext cx="5652491" cy="5717206"/>
          </a:xfrm>
          <a:prstGeom prst="rect">
            <a:avLst/>
          </a:prstGeom>
        </p:spPr>
        <p:txBody>
          <a:bodyPr wrap="square">
            <a:spAutoFit/>
          </a:bodyPr>
          <a:lstStyle/>
          <a:p>
            <a:r>
              <a:rPr lang="en-GB" sz="1406" b="1" dirty="0">
                <a:solidFill>
                  <a:srgbClr val="FFFFFF"/>
                </a:solidFill>
                <a:latin typeface="Arial" panose="020B0604020202020204" pitchFamily="34" charset="0"/>
                <a:cs typeface="Arial" panose="020B0604020202020204" pitchFamily="34" charset="0"/>
              </a:rPr>
              <a:t>Dress Code for the Day</a:t>
            </a:r>
          </a:p>
          <a:p>
            <a:endParaRPr lang="en-GB" sz="703" dirty="0">
              <a:solidFill>
                <a:srgbClr val="FFFFFF"/>
              </a:solidFill>
              <a:latin typeface="Arial" panose="020B0604020202020204" pitchFamily="34" charset="0"/>
              <a:cs typeface="Arial" panose="020B0604020202020204" pitchFamily="34" charset="0"/>
            </a:endParaRPr>
          </a:p>
          <a:p>
            <a:pPr algn="just"/>
            <a:r>
              <a:rPr lang="en-GB" sz="1406" dirty="0">
                <a:solidFill>
                  <a:srgbClr val="FFFFFF"/>
                </a:solidFill>
                <a:latin typeface="Arial" panose="020B0604020202020204" pitchFamily="34" charset="0"/>
                <a:cs typeface="Arial" panose="020B0604020202020204" pitchFamily="34" charset="0"/>
              </a:rPr>
              <a:t>We are often asked if the dress code should follow that of a ‘Traditional Formal Day.’ While formal attire isn’t a requirement, it’s always welcomed and undeniably adds an elegant touch to the occasion.</a:t>
            </a:r>
          </a:p>
          <a:p>
            <a:pPr algn="just"/>
            <a:endParaRPr lang="en-GB" sz="703" dirty="0">
              <a:solidFill>
                <a:srgbClr val="FFFFFF"/>
              </a:solidFill>
              <a:latin typeface="Arial" panose="020B0604020202020204" pitchFamily="34" charset="0"/>
              <a:cs typeface="Arial" panose="020B0604020202020204" pitchFamily="34" charset="0"/>
            </a:endParaRPr>
          </a:p>
          <a:p>
            <a:pPr algn="just"/>
            <a:r>
              <a:rPr lang="en-GB" sz="1406" dirty="0">
                <a:solidFill>
                  <a:srgbClr val="FFFFFF"/>
                </a:solidFill>
                <a:latin typeface="Arial" panose="020B0604020202020204" pitchFamily="34" charset="0"/>
                <a:cs typeface="Arial" panose="020B0604020202020204" pitchFamily="34" charset="0"/>
              </a:rPr>
              <a:t>That said, we kindly ask all attendees to dress smartly and suitably for the outdoors. As some drives take place in woodland areas and others in open fields, appropriate footwear is essential. Trainers or standard shoes may not offer sufficient support or grip—boots or wellingtons are by far the best choice for comfort and practicality.</a:t>
            </a:r>
          </a:p>
          <a:p>
            <a:pPr algn="just"/>
            <a:r>
              <a:rPr lang="en-GB" sz="1406" dirty="0">
                <a:solidFill>
                  <a:srgbClr val="FFFFFF"/>
                </a:solidFill>
                <a:latin typeface="Arial" panose="020B0604020202020204" pitchFamily="34" charset="0"/>
                <a:cs typeface="Arial" panose="020B0604020202020204" pitchFamily="34" charset="0"/>
              </a:rPr>
              <a:t>We can’t wait to see everyone looking sharp and ready to enjoy a truly memorable day!</a:t>
            </a:r>
          </a:p>
          <a:p>
            <a:endParaRPr lang="en-GB" sz="1406" dirty="0">
              <a:solidFill>
                <a:srgbClr val="FFFFFF"/>
              </a:solidFill>
              <a:latin typeface="Arial" panose="020B0604020202020204" pitchFamily="34" charset="0"/>
              <a:cs typeface="Arial" panose="020B0604020202020204" pitchFamily="34" charset="0"/>
            </a:endParaRPr>
          </a:p>
          <a:p>
            <a:r>
              <a:rPr lang="en-GB" sz="1406" b="1" dirty="0">
                <a:solidFill>
                  <a:srgbClr val="FFFFFF"/>
                </a:solidFill>
                <a:latin typeface="Arial" panose="020B0604020202020204" pitchFamily="34" charset="0"/>
                <a:cs typeface="Arial" panose="020B0604020202020204" pitchFamily="34" charset="0"/>
              </a:rPr>
              <a:t>Essential Information for the Day</a:t>
            </a:r>
          </a:p>
          <a:p>
            <a:endParaRPr lang="en-GB" sz="703" dirty="0">
              <a:solidFill>
                <a:srgbClr val="FFFFFF"/>
              </a:solidFill>
              <a:latin typeface="Arial" panose="020B0604020202020204" pitchFamily="34" charset="0"/>
              <a:cs typeface="Arial" panose="020B0604020202020204" pitchFamily="34" charset="0"/>
            </a:endParaRPr>
          </a:p>
          <a:p>
            <a:pPr algn="just"/>
            <a:r>
              <a:rPr lang="en-GB" sz="1406" dirty="0">
                <a:solidFill>
                  <a:srgbClr val="FFFFFF"/>
                </a:solidFill>
                <a:latin typeface="Arial" panose="020B0604020202020204" pitchFamily="34" charset="0"/>
                <a:cs typeface="Arial" panose="020B0604020202020204" pitchFamily="34" charset="0"/>
              </a:rPr>
              <a:t>As the day’s activities will primarily take place outdoors, we recommend bringing along suitable clothing to ensure comfort in case of inclement weather. Staying prepared will help you make the most of the experience.</a:t>
            </a:r>
          </a:p>
          <a:p>
            <a:pPr algn="just"/>
            <a:endParaRPr lang="en-GB" sz="703" dirty="0">
              <a:solidFill>
                <a:srgbClr val="FFFFFF"/>
              </a:solidFill>
              <a:latin typeface="Arial" panose="020B0604020202020204" pitchFamily="34" charset="0"/>
              <a:cs typeface="Arial" panose="020B0604020202020204" pitchFamily="34" charset="0"/>
            </a:endParaRPr>
          </a:p>
          <a:p>
            <a:pPr algn="just"/>
            <a:r>
              <a:rPr lang="en-GB" sz="1406" dirty="0">
                <a:solidFill>
                  <a:srgbClr val="FFFFFF"/>
                </a:solidFill>
                <a:latin typeface="Arial" panose="020B0604020202020204" pitchFamily="34" charset="0"/>
                <a:cs typeface="Arial" panose="020B0604020202020204" pitchFamily="34" charset="0"/>
              </a:rPr>
              <a:t>Since you’ll be shooting at clay pigeons, which produce shards, safety is our top priority. We strongly encourage and advise all participants to wear appropriate protective gear, including eye and ear protection, throughout the day.</a:t>
            </a:r>
          </a:p>
          <a:p>
            <a:pPr algn="just"/>
            <a:r>
              <a:rPr lang="en-GB" sz="1406" dirty="0">
                <a:solidFill>
                  <a:srgbClr val="FFFFFF"/>
                </a:solidFill>
                <a:latin typeface="Arial" panose="020B0604020202020204" pitchFamily="34" charset="0"/>
                <a:cs typeface="Arial" panose="020B0604020202020204" pitchFamily="34" charset="0"/>
              </a:rPr>
              <a:t>Let’s work together to make it a safe, enjoyable, and unforgettable experience for all!</a:t>
            </a:r>
          </a:p>
        </p:txBody>
      </p:sp>
      <p:pic>
        <p:nvPicPr>
          <p:cNvPr id="21" name="R4H-Colour-fade_2k.png" descr="R4H-Colour-fade_2k.png">
            <a:extLst>
              <a:ext uri="{FF2B5EF4-FFF2-40B4-BE49-F238E27FC236}">
                <a16:creationId xmlns:a16="http://schemas.microsoft.com/office/drawing/2014/main" id="{B11E5D49-0B03-8B42-ACE2-F323AB4422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027" y="86167"/>
            <a:ext cx="1705646" cy="710402"/>
          </a:xfrm>
          <a:prstGeom prst="rect">
            <a:avLst/>
          </a:prstGeom>
          <a:ln/>
        </p:spPr>
        <p:style>
          <a:lnRef idx="1">
            <a:schemeClr val="dk1"/>
          </a:lnRef>
          <a:fillRef idx="2">
            <a:schemeClr val="dk1"/>
          </a:fillRef>
          <a:effectRef idx="1">
            <a:schemeClr val="dk1"/>
          </a:effectRef>
          <a:fontRef idx="minor">
            <a:schemeClr val="dk1"/>
          </a:fontRef>
        </p:style>
      </p:pic>
      <p:grpSp>
        <p:nvGrpSpPr>
          <p:cNvPr id="22" name="Group">
            <a:extLst>
              <a:ext uri="{FF2B5EF4-FFF2-40B4-BE49-F238E27FC236}">
                <a16:creationId xmlns:a16="http://schemas.microsoft.com/office/drawing/2014/main" id="{2A3DE0E8-6847-4A4F-B769-9C7AAF2788C2}"/>
              </a:ext>
            </a:extLst>
          </p:cNvPr>
          <p:cNvGrpSpPr/>
          <p:nvPr/>
        </p:nvGrpSpPr>
        <p:grpSpPr>
          <a:xfrm>
            <a:off x="3110970" y="6357562"/>
            <a:ext cx="4005517" cy="344064"/>
            <a:chOff x="0" y="0"/>
            <a:chExt cx="5334499" cy="489334"/>
          </a:xfrm>
        </p:grpSpPr>
        <p:sp>
          <p:nvSpPr>
            <p:cNvPr id="23" name="Rectangle">
              <a:extLst>
                <a:ext uri="{FF2B5EF4-FFF2-40B4-BE49-F238E27FC236}">
                  <a16:creationId xmlns:a16="http://schemas.microsoft.com/office/drawing/2014/main" id="{CB46081F-2839-8D4B-BA57-B359D19C25D6}"/>
                </a:ext>
              </a:extLst>
            </p:cNvPr>
            <p:cNvSpPr/>
            <p:nvPr/>
          </p:nvSpPr>
          <p:spPr>
            <a:xfrm>
              <a:off x="0" y="0"/>
              <a:ext cx="5334499" cy="489334"/>
            </a:xfrm>
            <a:prstGeom prst="rect">
              <a:avLst/>
            </a:prstGeom>
            <a:solidFill>
              <a:srgbClr val="FFFFFF"/>
            </a:solidFill>
            <a:ln w="25400" cap="flat">
              <a:solidFill>
                <a:srgbClr val="000000"/>
              </a:solidFill>
              <a:prstDash val="solid"/>
              <a:round/>
            </a:ln>
            <a:effectLst>
              <a:outerShdw blurRad="38100" dist="25400" dir="5400000" rotWithShape="0">
                <a:srgbClr val="000000">
                  <a:alpha val="50000"/>
                </a:srgbClr>
              </a:outerShdw>
            </a:effectLst>
          </p:spPr>
          <p:txBody>
            <a:bodyPr wrap="square" lIns="35719" tIns="35719" rIns="35719" bIns="35719" numCol="1" anchor="ctr">
              <a:noAutofit/>
            </a:bodyPr>
            <a:lstStyle/>
            <a:p>
              <a:endParaRPr sz="1266"/>
            </a:p>
          </p:txBody>
        </p:sp>
        <p:grpSp>
          <p:nvGrpSpPr>
            <p:cNvPr id="24" name="Group">
              <a:extLst>
                <a:ext uri="{FF2B5EF4-FFF2-40B4-BE49-F238E27FC236}">
                  <a16:creationId xmlns:a16="http://schemas.microsoft.com/office/drawing/2014/main" id="{7DD80A55-9928-CD42-80D4-374E4ADADB70}"/>
                </a:ext>
              </a:extLst>
            </p:cNvPr>
            <p:cNvGrpSpPr/>
            <p:nvPr/>
          </p:nvGrpSpPr>
          <p:grpSpPr>
            <a:xfrm>
              <a:off x="29566" y="28671"/>
              <a:ext cx="5134113" cy="431993"/>
              <a:chOff x="0" y="0"/>
              <a:chExt cx="5134112" cy="431992"/>
            </a:xfrm>
          </p:grpSpPr>
          <p:pic>
            <p:nvPicPr>
              <p:cNvPr id="25" name="black phone.png" descr="black phone.png">
                <a:extLst>
                  <a:ext uri="{FF2B5EF4-FFF2-40B4-BE49-F238E27FC236}">
                    <a16:creationId xmlns:a16="http://schemas.microsoft.com/office/drawing/2014/main" id="{1A11B65E-B10E-8349-ADF6-B2366C21C0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431077" cy="431992"/>
              </a:xfrm>
              <a:prstGeom prst="rect">
                <a:avLst/>
              </a:prstGeom>
              <a:ln w="12700" cap="flat">
                <a:noFill/>
                <a:miter lim="400000"/>
              </a:ln>
              <a:effectLst/>
            </p:spPr>
          </p:pic>
          <p:sp>
            <p:nvSpPr>
              <p:cNvPr id="26" name="Tel: 07368550403">
                <a:extLst>
                  <a:ext uri="{FF2B5EF4-FFF2-40B4-BE49-F238E27FC236}">
                    <a16:creationId xmlns:a16="http://schemas.microsoft.com/office/drawing/2014/main" id="{6E388DE7-3D12-1547-B525-C7EEDF984866}"/>
                  </a:ext>
                </a:extLst>
              </p:cNvPr>
              <p:cNvSpPr txBox="1"/>
              <p:nvPr/>
            </p:nvSpPr>
            <p:spPr>
              <a:xfrm>
                <a:off x="479075" y="72322"/>
                <a:ext cx="1242490"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l">
                  <a:defRPr sz="1200" b="1">
                    <a:latin typeface="Gill Sans"/>
                    <a:ea typeface="Gill Sans"/>
                    <a:cs typeface="Gill Sans"/>
                    <a:sym typeface="Gill Sans"/>
                  </a:defRPr>
                </a:pPr>
                <a:r>
                  <a:rPr sz="844"/>
                  <a:t>Tel: 07368550403</a:t>
                </a:r>
                <a:r>
                  <a:rPr sz="844">
                    <a:hlinkClick r:id="rId7"/>
                  </a:rPr>
                  <a:t> </a:t>
                </a:r>
                <a:r>
                  <a:rPr sz="844"/>
                  <a:t>  </a:t>
                </a:r>
              </a:p>
            </p:txBody>
          </p:sp>
          <p:pic>
            <p:nvPicPr>
              <p:cNvPr id="27" name="black email.png" descr="black email.png">
                <a:extLst>
                  <a:ext uri="{FF2B5EF4-FFF2-40B4-BE49-F238E27FC236}">
                    <a16:creationId xmlns:a16="http://schemas.microsoft.com/office/drawing/2014/main" id="{D9CF8CC6-24AC-1A40-ACE0-2FF334AE49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8352" y="0"/>
                <a:ext cx="470580" cy="431992"/>
              </a:xfrm>
              <a:prstGeom prst="rect">
                <a:avLst/>
              </a:prstGeom>
              <a:ln w="12700" cap="flat">
                <a:noFill/>
                <a:miter lim="400000"/>
              </a:ln>
              <a:effectLst/>
            </p:spPr>
          </p:pic>
          <p:sp>
            <p:nvSpPr>
              <p:cNvPr id="28" name="featherlessdays">
                <a:extLst>
                  <a:ext uri="{FF2B5EF4-FFF2-40B4-BE49-F238E27FC236}">
                    <a16:creationId xmlns:a16="http://schemas.microsoft.com/office/drawing/2014/main" id="{90C62094-7306-474E-92A7-E85607BD412F}"/>
                  </a:ext>
                </a:extLst>
              </p:cNvPr>
              <p:cNvSpPr txBox="1"/>
              <p:nvPr/>
            </p:nvSpPr>
            <p:spPr>
              <a:xfrm>
                <a:off x="2429478" y="72322"/>
                <a:ext cx="1394924"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lgn="l">
                  <a:defRPr sz="1200" b="1">
                    <a:latin typeface="Gill Sans"/>
                    <a:ea typeface="Gill Sans"/>
                    <a:cs typeface="Gill Sans"/>
                    <a:sym typeface="Gill Sans"/>
                  </a:defRPr>
                </a:pPr>
                <a:r>
                  <a:rPr sz="844"/>
                  <a:t> </a:t>
                </a:r>
                <a:r>
                  <a:rPr sz="844">
                    <a:hlinkClick r:id="rId9"/>
                  </a:rPr>
                  <a:t>featherlessdays</a:t>
                </a:r>
              </a:p>
            </p:txBody>
          </p:sp>
          <p:sp>
            <p:nvSpPr>
              <p:cNvPr id="29" name="ammoshack">
                <a:extLst>
                  <a:ext uri="{FF2B5EF4-FFF2-40B4-BE49-F238E27FC236}">
                    <a16:creationId xmlns:a16="http://schemas.microsoft.com/office/drawing/2014/main" id="{7BEB9B91-C279-1D4D-85E2-70B5306C986D}"/>
                  </a:ext>
                </a:extLst>
              </p:cNvPr>
              <p:cNvSpPr txBox="1"/>
              <p:nvPr/>
            </p:nvSpPr>
            <p:spPr>
              <a:xfrm>
                <a:off x="4322864" y="72322"/>
                <a:ext cx="811248"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200" b="1">
                    <a:latin typeface="Gill Sans"/>
                    <a:ea typeface="Gill Sans"/>
                    <a:cs typeface="Gill Sans"/>
                    <a:sym typeface="Gill Sans"/>
                    <a:hlinkClick r:id="rId10"/>
                  </a:defRPr>
                </a:lvl1pPr>
              </a:lstStyle>
              <a:p>
                <a:r>
                  <a:rPr sz="844"/>
                  <a:t>ammoshack</a:t>
                </a:r>
              </a:p>
            </p:txBody>
          </p:sp>
          <p:pic>
            <p:nvPicPr>
              <p:cNvPr id="30" name="worldwide-web-icon-5770.png" descr="worldwide-web-icon-5770.png">
                <a:extLst>
                  <a:ext uri="{FF2B5EF4-FFF2-40B4-BE49-F238E27FC236}">
                    <a16:creationId xmlns:a16="http://schemas.microsoft.com/office/drawing/2014/main" id="{AC3C5E6B-6938-2D46-AA3C-FF2252533C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9706" y="458"/>
                <a:ext cx="431078" cy="431077"/>
              </a:xfrm>
              <a:prstGeom prst="rect">
                <a:avLst/>
              </a:prstGeom>
              <a:ln w="12700" cap="flat">
                <a:noFill/>
                <a:miter lim="400000"/>
              </a:ln>
              <a:effectLst/>
            </p:spPr>
          </p:pic>
        </p:gr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Shape 102" descr="Shape 102"/>
          <p:cNvPicPr>
            <a:picLocks noGrp="1" noChangeAspect="1"/>
          </p:cNvPicPr>
          <p:nvPr>
            <p:ph type="pic" idx="13"/>
          </p:nvPr>
        </p:nvPicPr>
        <p:blipFill>
          <a:blip r:embed="rId2" cstate="email">
            <a:extLst>
              <a:ext uri="{28A0092B-C50C-407E-A947-70E740481C1C}">
                <a14:useLocalDpi xmlns:a14="http://schemas.microsoft.com/office/drawing/2010/main"/>
              </a:ext>
            </a:extLst>
          </a:blip>
          <a:stretch>
            <a:fillRect/>
          </a:stretch>
        </p:blipFill>
        <p:spPr>
          <a:prstGeom prst="rect">
            <a:avLst/>
          </a:prstGeom>
        </p:spPr>
      </p:pic>
      <p:sp>
        <p:nvSpPr>
          <p:cNvPr id="231" name="GUNS"/>
          <p:cNvSpPr txBox="1"/>
          <p:nvPr/>
        </p:nvSpPr>
        <p:spPr>
          <a:xfrm>
            <a:off x="5591055" y="1054182"/>
            <a:ext cx="541816"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latin typeface="+mn-lt"/>
                <a:ea typeface="+mn-ea"/>
                <a:cs typeface="+mn-cs"/>
                <a:sym typeface="Helvetica Neue"/>
              </a:defRPr>
            </a:lvl1pPr>
          </a:lstStyle>
          <a:p>
            <a:r>
              <a:rPr sz="1266" dirty="0">
                <a:latin typeface="Arial" panose="020B0604020202020204" pitchFamily="34" charset="0"/>
                <a:cs typeface="Arial" panose="020B0604020202020204" pitchFamily="34" charset="0"/>
              </a:rPr>
              <a:t>GUNS</a:t>
            </a:r>
          </a:p>
        </p:txBody>
      </p:sp>
      <p:sp>
        <p:nvSpPr>
          <p:cNvPr id="232" name="Rectangle"/>
          <p:cNvSpPr/>
          <p:nvPr/>
        </p:nvSpPr>
        <p:spPr>
          <a:xfrm>
            <a:off x="1522046" y="1686636"/>
            <a:ext cx="9147908" cy="3806197"/>
          </a:xfrm>
          <a:prstGeom prst="rect">
            <a:avLst/>
          </a:prstGeom>
          <a:solidFill>
            <a:srgbClr val="000000">
              <a:alpha val="55592"/>
            </a:srgbClr>
          </a:solidFill>
          <a:ln w="12700">
            <a:miter lim="400000"/>
          </a:ln>
          <a:effectLst>
            <a:outerShdw blurRad="38100" dist="25400" dir="5400000" rotWithShape="0">
              <a:srgbClr val="000000">
                <a:alpha val="94862"/>
              </a:srgbClr>
            </a:outerShdw>
          </a:effectLst>
        </p:spPr>
        <p:txBody>
          <a:bodyPr lIns="35719" tIns="35719" rIns="35719" bIns="35719" anchor="ctr"/>
          <a:lstStyle/>
          <a:p>
            <a:pPr>
              <a:defRPr>
                <a:solidFill>
                  <a:srgbClr val="FFFFFF"/>
                </a:solidFill>
                <a:latin typeface="+mn-lt"/>
                <a:ea typeface="+mn-ea"/>
                <a:cs typeface="+mn-cs"/>
                <a:sym typeface="Helvetica Neue"/>
              </a:defRPr>
            </a:pPr>
            <a:endParaRPr sz="1266"/>
          </a:p>
        </p:txBody>
      </p:sp>
      <p:sp>
        <p:nvSpPr>
          <p:cNvPr id="233" name="Only shotguns are allowed to be fired on our Featherless Days…"/>
          <p:cNvSpPr txBox="1"/>
          <p:nvPr/>
        </p:nvSpPr>
        <p:spPr>
          <a:xfrm>
            <a:off x="2008623" y="1904130"/>
            <a:ext cx="6472967" cy="3662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r>
              <a:rPr lang="en-GB" sz="1687" b="1" dirty="0">
                <a:solidFill>
                  <a:schemeClr val="bg1"/>
                </a:solidFill>
                <a:latin typeface="Arial" panose="020B0604020202020204" pitchFamily="34" charset="0"/>
                <a:cs typeface="Arial" panose="020B0604020202020204" pitchFamily="34" charset="0"/>
              </a:rPr>
              <a:t>Shotgun Guidelines for Featherless Days</a:t>
            </a:r>
          </a:p>
          <a:p>
            <a:endParaRPr lang="en-GB" sz="703" dirty="0">
              <a:solidFill>
                <a:schemeClr val="bg1"/>
              </a:solidFill>
              <a:latin typeface="Arial" panose="020B0604020202020204" pitchFamily="34" charset="0"/>
              <a:cs typeface="Arial" panose="020B0604020202020204" pitchFamily="34" charset="0"/>
            </a:endParaRPr>
          </a:p>
          <a:p>
            <a:pPr algn="l"/>
            <a:r>
              <a:rPr lang="en-GB" sz="1406" dirty="0">
                <a:solidFill>
                  <a:schemeClr val="bg1"/>
                </a:solidFill>
                <a:latin typeface="Arial" panose="020B0604020202020204" pitchFamily="34" charset="0"/>
                <a:cs typeface="Arial" panose="020B0604020202020204" pitchFamily="34" charset="0"/>
              </a:rPr>
              <a:t>Only shotguns are permitted to be fired during our Featherless Days.</a:t>
            </a:r>
          </a:p>
          <a:p>
            <a:pPr marL="241093" indent="-241093">
              <a:buFont typeface="Arial" panose="020B0604020202020204" pitchFamily="34" charset="0"/>
              <a:buChar char="•"/>
            </a:pPr>
            <a:r>
              <a:rPr lang="en-GB" sz="1406" b="1" dirty="0">
                <a:solidFill>
                  <a:schemeClr val="bg1"/>
                </a:solidFill>
                <a:latin typeface="Arial" panose="020B0604020202020204" pitchFamily="34" charset="0"/>
                <a:cs typeface="Arial" panose="020B0604020202020204" pitchFamily="34" charset="0"/>
              </a:rPr>
              <a:t>Gauge:</a:t>
            </a:r>
            <a:r>
              <a:rPr lang="en-GB" sz="1406" dirty="0">
                <a:solidFill>
                  <a:schemeClr val="bg1"/>
                </a:solidFill>
                <a:latin typeface="Arial" panose="020B0604020202020204" pitchFamily="34" charset="0"/>
                <a:cs typeface="Arial" panose="020B0604020202020204" pitchFamily="34" charset="0"/>
              </a:rPr>
              <a:t> A maximum gauge of 12 is allowed, with no minimum gauge restriction.</a:t>
            </a:r>
            <a:br>
              <a:rPr lang="en-GB" sz="1406" dirty="0">
                <a:solidFill>
                  <a:schemeClr val="bg1"/>
                </a:solidFill>
                <a:latin typeface="Arial" panose="020B0604020202020204" pitchFamily="34" charset="0"/>
                <a:cs typeface="Arial" panose="020B0604020202020204" pitchFamily="34" charset="0"/>
              </a:rPr>
            </a:br>
            <a:endParaRPr lang="en-GB" sz="1406" dirty="0">
              <a:solidFill>
                <a:schemeClr val="bg1"/>
              </a:solidFill>
              <a:latin typeface="Arial" panose="020B0604020202020204" pitchFamily="34" charset="0"/>
              <a:cs typeface="Arial" panose="020B0604020202020204" pitchFamily="34" charset="0"/>
            </a:endParaRPr>
          </a:p>
          <a:p>
            <a:pPr marL="589338" indent="-241093">
              <a:buFont typeface="Arial" panose="020B0604020202020204" pitchFamily="34" charset="0"/>
              <a:buChar char="•"/>
            </a:pPr>
            <a:r>
              <a:rPr lang="en-GB" sz="1406" b="1" dirty="0">
                <a:solidFill>
                  <a:schemeClr val="bg1"/>
                </a:solidFill>
                <a:latin typeface="Arial" panose="020B0604020202020204" pitchFamily="34" charset="0"/>
                <a:cs typeface="Arial" panose="020B0604020202020204" pitchFamily="34" charset="0"/>
              </a:rPr>
              <a:t>Types of Shotguns:</a:t>
            </a:r>
            <a:r>
              <a:rPr lang="en-GB" sz="1406" dirty="0">
                <a:solidFill>
                  <a:schemeClr val="bg1"/>
                </a:solidFill>
                <a:latin typeface="Arial" panose="020B0604020202020204" pitchFamily="34" charset="0"/>
                <a:cs typeface="Arial" panose="020B0604020202020204" pitchFamily="34" charset="0"/>
              </a:rPr>
              <a:t> All forms and types of shotguns are welcome, including:</a:t>
            </a:r>
          </a:p>
          <a:p>
            <a:pPr marL="120546" lvl="1" indent="-120546">
              <a:buFont typeface="Courier New" panose="02070309020205020404" pitchFamily="49" charset="0"/>
              <a:buChar char="o"/>
            </a:pPr>
            <a:endParaRPr lang="en-GB" sz="703" dirty="0">
              <a:solidFill>
                <a:schemeClr val="bg1"/>
              </a:solidFill>
              <a:latin typeface="Arial" panose="020B0604020202020204" pitchFamily="34" charset="0"/>
              <a:cs typeface="Arial" panose="020B0604020202020204" pitchFamily="34" charset="0"/>
            </a:endParaRPr>
          </a:p>
          <a:p>
            <a:pPr marL="1125101" lvl="1" indent="-241093">
              <a:buFont typeface="Courier New" panose="02070309020205020404" pitchFamily="49" charset="0"/>
              <a:buChar char="o"/>
            </a:pPr>
            <a:r>
              <a:rPr lang="en-GB" sz="1266" dirty="0">
                <a:solidFill>
                  <a:schemeClr val="bg1"/>
                </a:solidFill>
                <a:latin typeface="Arial" panose="020B0604020202020204" pitchFamily="34" charset="0"/>
                <a:cs typeface="Arial" panose="020B0604020202020204" pitchFamily="34" charset="0"/>
              </a:rPr>
              <a:t>Side-by-Side</a:t>
            </a:r>
          </a:p>
          <a:p>
            <a:pPr marL="1125101" lvl="1" indent="-241093">
              <a:buFont typeface="Courier New" panose="02070309020205020404" pitchFamily="49" charset="0"/>
              <a:buChar char="o"/>
            </a:pPr>
            <a:endParaRPr lang="en-GB" sz="1266" dirty="0">
              <a:solidFill>
                <a:schemeClr val="bg1"/>
              </a:solidFill>
              <a:latin typeface="Arial" panose="020B0604020202020204" pitchFamily="34" charset="0"/>
              <a:cs typeface="Arial" panose="020B0604020202020204" pitchFamily="34" charset="0"/>
            </a:endParaRPr>
          </a:p>
          <a:p>
            <a:pPr marL="1125101" lvl="1" indent="-241093">
              <a:buFont typeface="Courier New" panose="02070309020205020404" pitchFamily="49" charset="0"/>
              <a:buChar char="o"/>
            </a:pPr>
            <a:r>
              <a:rPr lang="en-GB" sz="1266" dirty="0">
                <a:solidFill>
                  <a:schemeClr val="bg1"/>
                </a:solidFill>
                <a:latin typeface="Arial" panose="020B0604020202020204" pitchFamily="34" charset="0"/>
                <a:cs typeface="Arial" panose="020B0604020202020204" pitchFamily="34" charset="0"/>
              </a:rPr>
              <a:t>Over-and-Under</a:t>
            </a:r>
          </a:p>
          <a:p>
            <a:pPr marL="1125101" lvl="1" indent="-241093">
              <a:buFont typeface="Courier New" panose="02070309020205020404" pitchFamily="49" charset="0"/>
              <a:buChar char="o"/>
            </a:pPr>
            <a:endParaRPr lang="en-GB" sz="1266" dirty="0">
              <a:solidFill>
                <a:schemeClr val="bg1"/>
              </a:solidFill>
              <a:latin typeface="Arial" panose="020B0604020202020204" pitchFamily="34" charset="0"/>
              <a:cs typeface="Arial" panose="020B0604020202020204" pitchFamily="34" charset="0"/>
            </a:endParaRPr>
          </a:p>
          <a:p>
            <a:pPr marL="1125101" lvl="1" indent="-241093">
              <a:buFont typeface="Courier New" panose="02070309020205020404" pitchFamily="49" charset="0"/>
              <a:buChar char="o"/>
            </a:pPr>
            <a:r>
              <a:rPr lang="en-GB" sz="1266" dirty="0">
                <a:solidFill>
                  <a:schemeClr val="bg1"/>
                </a:solidFill>
                <a:latin typeface="Arial" panose="020B0604020202020204" pitchFamily="34" charset="0"/>
                <a:cs typeface="Arial" panose="020B0604020202020204" pitchFamily="34" charset="0"/>
              </a:rPr>
              <a:t>Semi-Automatic (limited to loading no more than two cartridges at a time).</a:t>
            </a:r>
            <a:br>
              <a:rPr lang="en-GB" sz="1406" dirty="0">
                <a:solidFill>
                  <a:schemeClr val="bg1"/>
                </a:solidFill>
                <a:latin typeface="Arial" panose="020B0604020202020204" pitchFamily="34" charset="0"/>
                <a:cs typeface="Arial" panose="020B0604020202020204" pitchFamily="34" charset="0"/>
              </a:rPr>
            </a:br>
            <a:endParaRPr lang="en-GB" sz="1406" dirty="0">
              <a:solidFill>
                <a:schemeClr val="bg1"/>
              </a:solidFill>
              <a:latin typeface="Arial" panose="020B0604020202020204" pitchFamily="34" charset="0"/>
              <a:cs typeface="Arial" panose="020B0604020202020204" pitchFamily="34" charset="0"/>
            </a:endParaRPr>
          </a:p>
          <a:p>
            <a:r>
              <a:rPr lang="en-GB" sz="1406" dirty="0">
                <a:solidFill>
                  <a:schemeClr val="bg1"/>
                </a:solidFill>
                <a:latin typeface="Arial" panose="020B0604020202020204" pitchFamily="34" charset="0"/>
                <a:cs typeface="Arial" panose="020B0604020202020204" pitchFamily="34" charset="0"/>
              </a:rPr>
              <a:t>These guidelines ensure a safe and enjoyable experience for all participants.</a:t>
            </a:r>
          </a:p>
          <a:p>
            <a:pPr defTabSz="321457">
              <a:lnSpc>
                <a:spcPts val="2672"/>
              </a:lnSpc>
              <a:spcBef>
                <a:spcPts val="844"/>
              </a:spcBef>
              <a:defRPr sz="2000" b="1">
                <a:ln w="0" cap="flat">
                  <a:solidFill>
                    <a:srgbClr val="000000"/>
                  </a:solidFill>
                  <a:prstDash val="solid"/>
                  <a:miter lim="400000"/>
                </a:ln>
                <a:solidFill>
                  <a:srgbClr val="FFFFFF"/>
                </a:solidFill>
                <a:latin typeface="Gill Sans"/>
                <a:ea typeface="Gill Sans"/>
                <a:cs typeface="Gill Sans"/>
                <a:sym typeface="Gill Sans"/>
              </a:defRPr>
            </a:pPr>
            <a:r>
              <a:rPr sz="1406" dirty="0"/>
              <a:t>.</a:t>
            </a:r>
          </a:p>
        </p:txBody>
      </p:sp>
      <p:pic>
        <p:nvPicPr>
          <p:cNvPr id="23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3056" y="2791052"/>
            <a:ext cx="1920633" cy="1440475"/>
          </a:xfrm>
          <a:prstGeom prst="rect">
            <a:avLst/>
          </a:prstGeom>
          <a:ln w="12700">
            <a:miter lim="400000"/>
          </a:ln>
        </p:spPr>
      </p:pic>
      <p:pic>
        <p:nvPicPr>
          <p:cNvPr id="235" name="no-transparent-png-11553948906rbaoyphe76 copy.png" descr="no-transparent-png-11553948906rbaoyphe76 copy.png"/>
          <p:cNvPicPr>
            <a:picLocks noChangeAspect="1"/>
          </p:cNvPicPr>
          <p:nvPr/>
        </p:nvPicPr>
        <p:blipFill>
          <a:blip r:embed="rId4" cstate="email">
            <a:alphaModFix amt="33168"/>
            <a:extLst>
              <a:ext uri="{28A0092B-C50C-407E-A947-70E740481C1C}">
                <a14:useLocalDpi xmlns:a14="http://schemas.microsoft.com/office/drawing/2010/main"/>
              </a:ext>
            </a:extLst>
          </a:blip>
          <a:stretch>
            <a:fillRect/>
          </a:stretch>
        </p:blipFill>
        <p:spPr>
          <a:xfrm>
            <a:off x="8481591" y="2655621"/>
            <a:ext cx="1826902" cy="1868226"/>
          </a:xfrm>
          <a:prstGeom prst="rect">
            <a:avLst/>
          </a:prstGeom>
          <a:ln w="12700">
            <a:miter lim="400000"/>
          </a:ln>
        </p:spPr>
      </p:pic>
      <p:pic>
        <p:nvPicPr>
          <p:cNvPr id="245" name="R4H-Colour-fade_2k.png" descr="R4H-Colour-fade_2k.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408" y="114898"/>
            <a:ext cx="2223253" cy="925985"/>
          </a:xfrm>
          <a:prstGeom prst="rect">
            <a:avLst/>
          </a:prstGeom>
          <a:ln w="12700">
            <a:miter lim="400000"/>
          </a:ln>
        </p:spPr>
      </p:pic>
      <p:grpSp>
        <p:nvGrpSpPr>
          <p:cNvPr id="18" name="Group">
            <a:extLst>
              <a:ext uri="{FF2B5EF4-FFF2-40B4-BE49-F238E27FC236}">
                <a16:creationId xmlns:a16="http://schemas.microsoft.com/office/drawing/2014/main" id="{B697B7AE-83E5-1E48-908A-3C7368248A79}"/>
              </a:ext>
            </a:extLst>
          </p:cNvPr>
          <p:cNvGrpSpPr/>
          <p:nvPr/>
        </p:nvGrpSpPr>
        <p:grpSpPr>
          <a:xfrm>
            <a:off x="4102165" y="6107906"/>
            <a:ext cx="4005517" cy="344064"/>
            <a:chOff x="0" y="0"/>
            <a:chExt cx="5334499" cy="489334"/>
          </a:xfrm>
        </p:grpSpPr>
        <p:sp>
          <p:nvSpPr>
            <p:cNvPr id="19" name="Rectangle">
              <a:extLst>
                <a:ext uri="{FF2B5EF4-FFF2-40B4-BE49-F238E27FC236}">
                  <a16:creationId xmlns:a16="http://schemas.microsoft.com/office/drawing/2014/main" id="{F0ABD48F-CF86-6245-ACB2-9B479EED9450}"/>
                </a:ext>
              </a:extLst>
            </p:cNvPr>
            <p:cNvSpPr/>
            <p:nvPr/>
          </p:nvSpPr>
          <p:spPr>
            <a:xfrm>
              <a:off x="0" y="0"/>
              <a:ext cx="5334499" cy="489334"/>
            </a:xfrm>
            <a:prstGeom prst="rect">
              <a:avLst/>
            </a:prstGeom>
            <a:solidFill>
              <a:srgbClr val="FFFFFF"/>
            </a:solidFill>
            <a:ln w="25400" cap="flat">
              <a:solidFill>
                <a:srgbClr val="000000"/>
              </a:solidFill>
              <a:prstDash val="solid"/>
              <a:round/>
            </a:ln>
            <a:effectLst>
              <a:outerShdw blurRad="38100" dist="25400" dir="5400000" rotWithShape="0">
                <a:srgbClr val="000000">
                  <a:alpha val="50000"/>
                </a:srgbClr>
              </a:outerShdw>
            </a:effectLst>
          </p:spPr>
          <p:txBody>
            <a:bodyPr wrap="square" lIns="35719" tIns="35719" rIns="35719" bIns="35719" numCol="1" anchor="ctr">
              <a:noAutofit/>
            </a:bodyPr>
            <a:lstStyle/>
            <a:p>
              <a:endParaRPr sz="1266"/>
            </a:p>
          </p:txBody>
        </p:sp>
        <p:grpSp>
          <p:nvGrpSpPr>
            <p:cNvPr id="20" name="Group">
              <a:extLst>
                <a:ext uri="{FF2B5EF4-FFF2-40B4-BE49-F238E27FC236}">
                  <a16:creationId xmlns:a16="http://schemas.microsoft.com/office/drawing/2014/main" id="{0227EDA6-63DE-7C4C-BEF7-5E961A7083A5}"/>
                </a:ext>
              </a:extLst>
            </p:cNvPr>
            <p:cNvGrpSpPr/>
            <p:nvPr/>
          </p:nvGrpSpPr>
          <p:grpSpPr>
            <a:xfrm>
              <a:off x="29566" y="28671"/>
              <a:ext cx="5134113" cy="431993"/>
              <a:chOff x="0" y="0"/>
              <a:chExt cx="5134112" cy="431992"/>
            </a:xfrm>
          </p:grpSpPr>
          <p:pic>
            <p:nvPicPr>
              <p:cNvPr id="21" name="black phone.png" descr="black phone.png">
                <a:extLst>
                  <a:ext uri="{FF2B5EF4-FFF2-40B4-BE49-F238E27FC236}">
                    <a16:creationId xmlns:a16="http://schemas.microsoft.com/office/drawing/2014/main" id="{16D3FB32-E696-744E-874E-3E18C65AE2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431077" cy="431992"/>
              </a:xfrm>
              <a:prstGeom prst="rect">
                <a:avLst/>
              </a:prstGeom>
              <a:ln w="12700" cap="flat">
                <a:noFill/>
                <a:miter lim="400000"/>
              </a:ln>
              <a:effectLst/>
            </p:spPr>
          </p:pic>
          <p:sp>
            <p:nvSpPr>
              <p:cNvPr id="22" name="Tel: 07368550403">
                <a:extLst>
                  <a:ext uri="{FF2B5EF4-FFF2-40B4-BE49-F238E27FC236}">
                    <a16:creationId xmlns:a16="http://schemas.microsoft.com/office/drawing/2014/main" id="{D11023BC-58FD-4244-9BE1-6E16F029F07F}"/>
                  </a:ext>
                </a:extLst>
              </p:cNvPr>
              <p:cNvSpPr txBox="1"/>
              <p:nvPr/>
            </p:nvSpPr>
            <p:spPr>
              <a:xfrm>
                <a:off x="479075" y="72322"/>
                <a:ext cx="1242490"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l">
                  <a:defRPr sz="1200" b="1">
                    <a:latin typeface="Gill Sans"/>
                    <a:ea typeface="Gill Sans"/>
                    <a:cs typeface="Gill Sans"/>
                    <a:sym typeface="Gill Sans"/>
                  </a:defRPr>
                </a:pPr>
                <a:r>
                  <a:rPr sz="844"/>
                  <a:t>Tel: 07368550403</a:t>
                </a:r>
                <a:r>
                  <a:rPr sz="844">
                    <a:hlinkClick r:id="rId7"/>
                  </a:rPr>
                  <a:t> </a:t>
                </a:r>
                <a:r>
                  <a:rPr sz="844"/>
                  <a:t>  </a:t>
                </a:r>
              </a:p>
            </p:txBody>
          </p:sp>
          <p:pic>
            <p:nvPicPr>
              <p:cNvPr id="23" name="black email.png" descr="black email.png">
                <a:extLst>
                  <a:ext uri="{FF2B5EF4-FFF2-40B4-BE49-F238E27FC236}">
                    <a16:creationId xmlns:a16="http://schemas.microsoft.com/office/drawing/2014/main" id="{396A4426-7EEE-EB45-B7A1-94FBC05D9B1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8352" y="0"/>
                <a:ext cx="470580" cy="431992"/>
              </a:xfrm>
              <a:prstGeom prst="rect">
                <a:avLst/>
              </a:prstGeom>
              <a:ln w="12700" cap="flat">
                <a:noFill/>
                <a:miter lim="400000"/>
              </a:ln>
              <a:effectLst/>
            </p:spPr>
          </p:pic>
          <p:sp>
            <p:nvSpPr>
              <p:cNvPr id="24" name="featherlessdays">
                <a:extLst>
                  <a:ext uri="{FF2B5EF4-FFF2-40B4-BE49-F238E27FC236}">
                    <a16:creationId xmlns:a16="http://schemas.microsoft.com/office/drawing/2014/main" id="{05271C47-78AB-194E-901D-D33578529FC5}"/>
                  </a:ext>
                </a:extLst>
              </p:cNvPr>
              <p:cNvSpPr txBox="1"/>
              <p:nvPr/>
            </p:nvSpPr>
            <p:spPr>
              <a:xfrm>
                <a:off x="2429478" y="72322"/>
                <a:ext cx="1394924"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lgn="l">
                  <a:defRPr sz="1200" b="1">
                    <a:latin typeface="Gill Sans"/>
                    <a:ea typeface="Gill Sans"/>
                    <a:cs typeface="Gill Sans"/>
                    <a:sym typeface="Gill Sans"/>
                  </a:defRPr>
                </a:pPr>
                <a:r>
                  <a:rPr sz="844"/>
                  <a:t> </a:t>
                </a:r>
                <a:r>
                  <a:rPr sz="844">
                    <a:hlinkClick r:id="rId9"/>
                  </a:rPr>
                  <a:t>featherlessdays</a:t>
                </a:r>
              </a:p>
            </p:txBody>
          </p:sp>
          <p:sp>
            <p:nvSpPr>
              <p:cNvPr id="25" name="ammoshack">
                <a:extLst>
                  <a:ext uri="{FF2B5EF4-FFF2-40B4-BE49-F238E27FC236}">
                    <a16:creationId xmlns:a16="http://schemas.microsoft.com/office/drawing/2014/main" id="{376D7691-B859-5549-A1BD-02C5343A7402}"/>
                  </a:ext>
                </a:extLst>
              </p:cNvPr>
              <p:cNvSpPr txBox="1"/>
              <p:nvPr/>
            </p:nvSpPr>
            <p:spPr>
              <a:xfrm>
                <a:off x="4322864" y="72322"/>
                <a:ext cx="811248"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200" b="1">
                    <a:latin typeface="Gill Sans"/>
                    <a:ea typeface="Gill Sans"/>
                    <a:cs typeface="Gill Sans"/>
                    <a:sym typeface="Gill Sans"/>
                    <a:hlinkClick r:id="rId10"/>
                  </a:defRPr>
                </a:lvl1pPr>
              </a:lstStyle>
              <a:p>
                <a:r>
                  <a:rPr sz="844"/>
                  <a:t>ammoshack</a:t>
                </a:r>
              </a:p>
            </p:txBody>
          </p:sp>
          <p:pic>
            <p:nvPicPr>
              <p:cNvPr id="26" name="worldwide-web-icon-5770.png" descr="worldwide-web-icon-5770.png">
                <a:extLst>
                  <a:ext uri="{FF2B5EF4-FFF2-40B4-BE49-F238E27FC236}">
                    <a16:creationId xmlns:a16="http://schemas.microsoft.com/office/drawing/2014/main" id="{45216B05-8E30-2E45-AED6-12972BC48D9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9706" y="458"/>
                <a:ext cx="431078" cy="431077"/>
              </a:xfrm>
              <a:prstGeom prst="rect">
                <a:avLst/>
              </a:prstGeom>
              <a:ln w="12700" cap="flat">
                <a:noFill/>
                <a:miter lim="400000"/>
              </a:ln>
              <a:effectLst/>
            </p:spPr>
          </p:pic>
        </p:gr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Shape 102" descr="Shape 102"/>
          <p:cNvPicPr>
            <a:picLocks noChangeAspect="1"/>
          </p:cNvPicPr>
          <p:nvPr/>
        </p:nvPicPr>
        <p:blipFill>
          <a:blip r:embed="rId2" cstate="email">
            <a:alphaModFix amt="74921"/>
            <a:extLst>
              <a:ext uri="{28A0092B-C50C-407E-A947-70E740481C1C}">
                <a14:useLocalDpi xmlns:a14="http://schemas.microsoft.com/office/drawing/2010/main"/>
              </a:ext>
            </a:extLst>
          </a:blip>
          <a:srcRect/>
          <a:stretch>
            <a:fillRect/>
          </a:stretch>
        </p:blipFill>
        <p:spPr>
          <a:xfrm>
            <a:off x="0" y="0"/>
            <a:ext cx="12192000" cy="6858000"/>
          </a:xfrm>
          <a:prstGeom prst="rect">
            <a:avLst/>
          </a:prstGeom>
          <a:ln w="12700">
            <a:miter lim="400000"/>
          </a:ln>
        </p:spPr>
      </p:pic>
      <p:sp>
        <p:nvSpPr>
          <p:cNvPr id="248" name="Shape 167"/>
          <p:cNvSpPr txBox="1"/>
          <p:nvPr/>
        </p:nvSpPr>
        <p:spPr>
          <a:xfrm>
            <a:off x="1553161" y="416997"/>
            <a:ext cx="8603475"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b="1" u="sng">
                <a:solidFill>
                  <a:srgbClr val="FFFFFF"/>
                </a:solidFill>
                <a:latin typeface="Gill Sans"/>
                <a:ea typeface="Gill Sans"/>
                <a:cs typeface="Gill Sans"/>
                <a:sym typeface="Gill Sans"/>
              </a:defRPr>
            </a:lvl1pPr>
          </a:lstStyle>
          <a:p>
            <a:r>
              <a:rPr sz="1266"/>
              <a:t>CARTRIDGES</a:t>
            </a:r>
          </a:p>
        </p:txBody>
      </p:sp>
      <p:sp>
        <p:nvSpPr>
          <p:cNvPr id="249" name="Rectangle"/>
          <p:cNvSpPr/>
          <p:nvPr/>
        </p:nvSpPr>
        <p:spPr>
          <a:xfrm>
            <a:off x="1802134" y="952204"/>
            <a:ext cx="8587733" cy="4953592"/>
          </a:xfrm>
          <a:prstGeom prst="rect">
            <a:avLst/>
          </a:prstGeom>
          <a:solidFill>
            <a:srgbClr val="000000">
              <a:alpha val="35075"/>
            </a:srgbClr>
          </a:solidFill>
          <a:ln w="12700">
            <a:miter lim="400000"/>
          </a:ln>
          <a:effectLst>
            <a:outerShdw blurRad="38100" dist="25400" dir="5400000" rotWithShape="0">
              <a:srgbClr val="000000"/>
            </a:outerShdw>
          </a:effectLst>
        </p:spPr>
        <p:txBody>
          <a:bodyPr lIns="35719" tIns="35719" rIns="35719" bIns="35719" anchor="ctr"/>
          <a:lstStyle/>
          <a:p>
            <a:pPr>
              <a:defRPr>
                <a:latin typeface="Helvetica Light"/>
                <a:ea typeface="Helvetica Light"/>
                <a:cs typeface="Helvetica Light"/>
                <a:sym typeface="Helvetica Light"/>
              </a:defRPr>
            </a:pPr>
            <a:endParaRPr sz="1266"/>
          </a:p>
        </p:txBody>
      </p:sp>
      <p:sp>
        <p:nvSpPr>
          <p:cNvPr id="250" name="Shape 169"/>
          <p:cNvSpPr txBox="1"/>
          <p:nvPr/>
        </p:nvSpPr>
        <p:spPr>
          <a:xfrm>
            <a:off x="1938913" y="1270518"/>
            <a:ext cx="8314175" cy="461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defTabSz="321457">
              <a:lnSpc>
                <a:spcPts val="2672"/>
              </a:lnSpc>
              <a:spcBef>
                <a:spcPts val="844"/>
              </a:spcBef>
              <a:defRPr sz="2000">
                <a:ln w="0" cap="flat">
                  <a:solidFill>
                    <a:srgbClr val="000000"/>
                  </a:solidFill>
                  <a:prstDash val="solid"/>
                  <a:miter lim="400000"/>
                </a:ln>
                <a:solidFill>
                  <a:srgbClr val="FFFFFF"/>
                </a:solidFill>
                <a:latin typeface="Gill Sans"/>
                <a:ea typeface="Gill Sans"/>
                <a:cs typeface="Gill Sans"/>
                <a:sym typeface="Gill Sans"/>
              </a:defRPr>
            </a:pPr>
            <a:endParaRPr sz="1406" dirty="0">
              <a:solidFill>
                <a:schemeClr val="bg1"/>
              </a:solidFill>
              <a:latin typeface="Arial" panose="020B0604020202020204" pitchFamily="34" charset="0"/>
              <a:cs typeface="Arial" panose="020B0604020202020204" pitchFamily="34" charset="0"/>
            </a:endParaRPr>
          </a:p>
          <a:p>
            <a:pPr algn="l"/>
            <a:r>
              <a:rPr lang="en-GB" sz="1406" b="1" dirty="0">
                <a:solidFill>
                  <a:schemeClr val="bg1"/>
                </a:solidFill>
                <a:latin typeface="Arial" panose="020B0604020202020204" pitchFamily="34" charset="0"/>
                <a:cs typeface="Arial" panose="020B0604020202020204" pitchFamily="34" charset="0"/>
              </a:rPr>
              <a:t>Cartridge Information</a:t>
            </a:r>
            <a:endParaRPr lang="en-GB" sz="1406" dirty="0">
              <a:solidFill>
                <a:schemeClr val="bg1"/>
              </a:solidFill>
              <a:latin typeface="Arial" panose="020B0604020202020204" pitchFamily="34" charset="0"/>
              <a:cs typeface="Arial" panose="020B0604020202020204" pitchFamily="34" charset="0"/>
            </a:endParaRPr>
          </a:p>
          <a:p>
            <a:pPr marL="241093" indent="-241093">
              <a:buFont typeface="Arial" panose="020B0604020202020204" pitchFamily="34" charset="0"/>
              <a:buChar char="•"/>
            </a:pPr>
            <a:r>
              <a:rPr lang="en-GB" sz="1406" b="1" dirty="0">
                <a:solidFill>
                  <a:schemeClr val="bg1"/>
                </a:solidFill>
                <a:latin typeface="Arial" panose="020B0604020202020204" pitchFamily="34" charset="0"/>
                <a:cs typeface="Arial" panose="020B0604020202020204" pitchFamily="34" charset="0"/>
              </a:rPr>
              <a:t>Wads:</a:t>
            </a:r>
            <a:r>
              <a:rPr lang="en-GB" sz="1406" dirty="0">
                <a:solidFill>
                  <a:schemeClr val="bg1"/>
                </a:solidFill>
                <a:latin typeface="Arial" panose="020B0604020202020204" pitchFamily="34" charset="0"/>
                <a:cs typeface="Arial" panose="020B0604020202020204" pitchFamily="34" charset="0"/>
              </a:rPr>
              <a:t> Only fibre or Greencore wads are permitted on the estate.</a:t>
            </a:r>
            <a:br>
              <a:rPr lang="en-GB" sz="1406" dirty="0">
                <a:solidFill>
                  <a:schemeClr val="bg1"/>
                </a:solidFill>
                <a:latin typeface="Arial" panose="020B0604020202020204" pitchFamily="34" charset="0"/>
                <a:cs typeface="Arial" panose="020B0604020202020204" pitchFamily="34" charset="0"/>
              </a:rPr>
            </a:br>
            <a:endParaRPr lang="en-GB" sz="1406" dirty="0">
              <a:solidFill>
                <a:schemeClr val="bg1"/>
              </a:solidFill>
              <a:latin typeface="Arial" panose="020B0604020202020204" pitchFamily="34" charset="0"/>
              <a:cs typeface="Arial" panose="020B0604020202020204" pitchFamily="34" charset="0"/>
            </a:endParaRPr>
          </a:p>
          <a:p>
            <a:pPr marL="241093" indent="-241093">
              <a:buFont typeface="Arial" panose="020B0604020202020204" pitchFamily="34" charset="0"/>
              <a:buChar char="•"/>
            </a:pPr>
            <a:r>
              <a:rPr lang="en-GB" sz="1406" b="1" dirty="0">
                <a:solidFill>
                  <a:schemeClr val="bg1"/>
                </a:solidFill>
                <a:latin typeface="Arial" panose="020B0604020202020204" pitchFamily="34" charset="0"/>
                <a:cs typeface="Arial" panose="020B0604020202020204" pitchFamily="34" charset="0"/>
              </a:rPr>
              <a:t>Supplying Cartridges:</a:t>
            </a:r>
            <a:r>
              <a:rPr lang="en-GB" sz="1406" dirty="0">
                <a:solidFill>
                  <a:schemeClr val="bg1"/>
                </a:solidFill>
                <a:latin typeface="Arial" panose="020B0604020202020204" pitchFamily="34" charset="0"/>
                <a:cs typeface="Arial" panose="020B0604020202020204" pitchFamily="34" charset="0"/>
              </a:rPr>
              <a:t> Guns are welcome to bring their own cartridges. For those who prefer not to, we offer a pre-order service.</a:t>
            </a:r>
            <a:br>
              <a:rPr lang="en-GB" sz="1406" dirty="0">
                <a:solidFill>
                  <a:schemeClr val="bg1"/>
                </a:solidFill>
                <a:latin typeface="Arial" panose="020B0604020202020204" pitchFamily="34" charset="0"/>
                <a:cs typeface="Arial" panose="020B0604020202020204" pitchFamily="34" charset="0"/>
              </a:rPr>
            </a:br>
            <a:endParaRPr lang="en-GB" sz="1406" dirty="0">
              <a:solidFill>
                <a:schemeClr val="bg1"/>
              </a:solidFill>
              <a:latin typeface="Arial" panose="020B0604020202020204" pitchFamily="34" charset="0"/>
              <a:cs typeface="Arial" panose="020B0604020202020204" pitchFamily="34" charset="0"/>
            </a:endParaRPr>
          </a:p>
          <a:p>
            <a:pPr algn="l"/>
            <a:r>
              <a:rPr lang="en-GB" sz="1406" dirty="0">
                <a:solidFill>
                  <a:schemeClr val="bg1"/>
                </a:solidFill>
                <a:latin typeface="Arial" panose="020B0604020202020204" pitchFamily="34" charset="0"/>
                <a:cs typeface="Arial" panose="020B0604020202020204" pitchFamily="34" charset="0"/>
              </a:rPr>
              <a:t>For those new to our Simulated Days, we recommend each gun supply or order a minimum of </a:t>
            </a:r>
            <a:r>
              <a:rPr lang="en-GB" sz="1406" b="1" dirty="0">
                <a:solidFill>
                  <a:schemeClr val="bg1"/>
                </a:solidFill>
                <a:latin typeface="Arial" panose="020B0604020202020204" pitchFamily="34" charset="0"/>
                <a:cs typeface="Arial" panose="020B0604020202020204" pitchFamily="34" charset="0"/>
              </a:rPr>
              <a:t>500 cartridges</a:t>
            </a:r>
            <a:r>
              <a:rPr lang="en-GB" sz="1406" dirty="0">
                <a:solidFill>
                  <a:schemeClr val="bg1"/>
                </a:solidFill>
                <a:latin typeface="Arial" panose="020B0604020202020204" pitchFamily="34" charset="0"/>
                <a:cs typeface="Arial" panose="020B0604020202020204" pitchFamily="34" charset="0"/>
              </a:rPr>
              <a:t> for the day.</a:t>
            </a:r>
          </a:p>
          <a:p>
            <a:pPr algn="l"/>
            <a:endParaRPr lang="en-GB" sz="703" dirty="0">
              <a:solidFill>
                <a:schemeClr val="bg1"/>
              </a:solidFill>
              <a:latin typeface="Arial" panose="020B0604020202020204" pitchFamily="34" charset="0"/>
              <a:cs typeface="Arial" panose="020B0604020202020204" pitchFamily="34" charset="0"/>
            </a:endParaRPr>
          </a:p>
          <a:p>
            <a:pPr marL="241093" indent="-241093">
              <a:buFont typeface="Arial" panose="020B0604020202020204" pitchFamily="34" charset="0"/>
              <a:buChar char="•"/>
            </a:pPr>
            <a:r>
              <a:rPr lang="en-GB" sz="1406" b="1" dirty="0">
                <a:solidFill>
                  <a:schemeClr val="bg1"/>
                </a:solidFill>
                <a:latin typeface="Arial" panose="020B0604020202020204" pitchFamily="34" charset="0"/>
                <a:cs typeface="Arial" panose="020B0604020202020204" pitchFamily="34" charset="0"/>
              </a:rPr>
              <a:t>Ammunition Guidelines:</a:t>
            </a:r>
            <a:r>
              <a:rPr lang="en-GB" sz="1406" dirty="0">
                <a:solidFill>
                  <a:schemeClr val="bg1"/>
                </a:solidFill>
                <a:latin typeface="Arial" panose="020B0604020202020204" pitchFamily="34" charset="0"/>
                <a:cs typeface="Arial" panose="020B0604020202020204" pitchFamily="34" charset="0"/>
              </a:rPr>
              <a:t> Given the amount of shooting involved, we suggest using </a:t>
            </a:r>
            <a:r>
              <a:rPr lang="en-GB" sz="1406" b="1" dirty="0">
                <a:solidFill>
                  <a:schemeClr val="bg1"/>
                </a:solidFill>
                <a:latin typeface="Arial" panose="020B0604020202020204" pitchFamily="34" charset="0"/>
                <a:cs typeface="Arial" panose="020B0604020202020204" pitchFamily="34" charset="0"/>
              </a:rPr>
              <a:t>21g, 24g and a maximum of 28g cartridges</a:t>
            </a:r>
            <a:r>
              <a:rPr lang="en-GB" sz="1406" dirty="0">
                <a:solidFill>
                  <a:schemeClr val="bg1"/>
                </a:solidFill>
                <a:latin typeface="Arial" panose="020B0604020202020204" pitchFamily="34" charset="0"/>
                <a:cs typeface="Arial" panose="020B0604020202020204" pitchFamily="34" charset="0"/>
              </a:rPr>
              <a:t>. However, this is simply a guideline, and the final choice is at the discretion of each shooter.</a:t>
            </a:r>
            <a:br>
              <a:rPr lang="en-GB" sz="1406" dirty="0">
                <a:solidFill>
                  <a:schemeClr val="bg1"/>
                </a:solidFill>
                <a:latin typeface="Arial" panose="020B0604020202020204" pitchFamily="34" charset="0"/>
                <a:cs typeface="Arial" panose="020B0604020202020204" pitchFamily="34" charset="0"/>
              </a:rPr>
            </a:br>
            <a:endParaRPr lang="en-GB" sz="1406" dirty="0">
              <a:solidFill>
                <a:schemeClr val="bg1"/>
              </a:solidFill>
              <a:latin typeface="Arial" panose="020B0604020202020204" pitchFamily="34" charset="0"/>
              <a:cs typeface="Arial" panose="020B0604020202020204" pitchFamily="34" charset="0"/>
            </a:endParaRPr>
          </a:p>
          <a:p>
            <a:pPr algn="l"/>
            <a:r>
              <a:rPr lang="en-GB" sz="1406" dirty="0">
                <a:solidFill>
                  <a:schemeClr val="bg1"/>
                </a:solidFill>
                <a:latin typeface="Arial" panose="020B0604020202020204" pitchFamily="34" charset="0"/>
                <a:cs typeface="Arial" panose="020B0604020202020204" pitchFamily="34" charset="0"/>
              </a:rPr>
              <a:t>If you pre-order cartridges through us, they will be delivered directly to the shoot and ready for you to use on the day.</a:t>
            </a:r>
          </a:p>
          <a:p>
            <a:pPr algn="l"/>
            <a:endParaRPr lang="en-GB" sz="1406" dirty="0">
              <a:solidFill>
                <a:schemeClr val="bg1"/>
              </a:solidFill>
              <a:latin typeface="Arial" panose="020B0604020202020204" pitchFamily="34" charset="0"/>
              <a:cs typeface="Arial" panose="020B0604020202020204" pitchFamily="34" charset="0"/>
            </a:endParaRPr>
          </a:p>
          <a:p>
            <a:pPr algn="l"/>
            <a:r>
              <a:rPr lang="en-GB" sz="1406" dirty="0">
                <a:solidFill>
                  <a:schemeClr val="bg1"/>
                </a:solidFill>
                <a:latin typeface="Arial" panose="020B0604020202020204" pitchFamily="34" charset="0"/>
                <a:cs typeface="Arial" panose="020B0604020202020204" pitchFamily="34" charset="0"/>
              </a:rPr>
              <a:t>To place your order, simply email</a:t>
            </a:r>
            <a:r>
              <a:rPr lang="en-GB" sz="1406" b="1" dirty="0">
                <a:solidFill>
                  <a:schemeClr val="bg1"/>
                </a:solidFill>
                <a:latin typeface="Arial" panose="020B0604020202020204" pitchFamily="34" charset="0"/>
                <a:cs typeface="Arial" panose="020B0604020202020204" pitchFamily="34" charset="0"/>
              </a:rPr>
              <a:t> </a:t>
            </a:r>
            <a:r>
              <a:rPr lang="en-GB" sz="1406" b="1" u="sng" dirty="0">
                <a:solidFill>
                  <a:srgbClr val="0096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featherlessdays</a:t>
            </a:r>
            <a:r>
              <a:rPr lang="en-GB" sz="1406" dirty="0">
                <a:solidFill>
                  <a:schemeClr val="bg1"/>
                </a:solidFill>
                <a:latin typeface="Arial" panose="020B0604020202020204" pitchFamily="34" charset="0"/>
                <a:cs typeface="Arial" panose="020B0604020202020204" pitchFamily="34" charset="0"/>
              </a:rPr>
              <a:t> with your requirements. We also offer a wide variety of other cartridges if you’re looking for something outside our recommendations.</a:t>
            </a:r>
          </a:p>
          <a:p>
            <a:pPr defTabSz="321457">
              <a:lnSpc>
                <a:spcPts val="2672"/>
              </a:lnSpc>
              <a:spcBef>
                <a:spcPts val="844"/>
              </a:spcBef>
              <a:defRPr sz="2000" b="1">
                <a:ln w="0" cap="flat">
                  <a:solidFill>
                    <a:srgbClr val="000000"/>
                  </a:solidFill>
                  <a:prstDash val="solid"/>
                  <a:miter lim="400000"/>
                </a:ln>
                <a:solidFill>
                  <a:srgbClr val="FFFFFF"/>
                </a:solidFill>
                <a:latin typeface="Gill Sans"/>
                <a:ea typeface="Gill Sans"/>
                <a:cs typeface="Gill Sans"/>
                <a:sym typeface="Gill Sans"/>
              </a:defRPr>
            </a:pPr>
            <a:r>
              <a:rPr sz="1406" dirty="0"/>
              <a:t>.</a:t>
            </a:r>
          </a:p>
        </p:txBody>
      </p:sp>
      <p:pic>
        <p:nvPicPr>
          <p:cNvPr id="251" name="2661b159-logo-b-p-green-core_108w02l000000000000028 copy.png" descr="2661b159-logo-b-p-green-core_108w02l000000000000028 copy.png"/>
          <p:cNvPicPr>
            <a:picLocks noChangeAspect="1"/>
          </p:cNvPicPr>
          <p:nvPr/>
        </p:nvPicPr>
        <p:blipFill>
          <a:blip r:embed="rId4"/>
          <a:stretch>
            <a:fillRect/>
          </a:stretch>
        </p:blipFill>
        <p:spPr>
          <a:xfrm>
            <a:off x="7696333" y="1380923"/>
            <a:ext cx="2253551" cy="819474"/>
          </a:xfrm>
          <a:prstGeom prst="rect">
            <a:avLst/>
          </a:prstGeom>
          <a:ln w="12700">
            <a:miter lim="400000"/>
          </a:ln>
        </p:spPr>
      </p:pic>
      <p:pic>
        <p:nvPicPr>
          <p:cNvPr id="17" name="R4H-Colour-fade_2k.png" descr="R4H-Colour-fade_2k.png">
            <a:extLst>
              <a:ext uri="{FF2B5EF4-FFF2-40B4-BE49-F238E27FC236}">
                <a16:creationId xmlns:a16="http://schemas.microsoft.com/office/drawing/2014/main" id="{22F997A1-41F4-BD4A-8949-AF66151232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120" y="112536"/>
            <a:ext cx="2066584" cy="860733"/>
          </a:xfrm>
          <a:prstGeom prst="rect">
            <a:avLst/>
          </a:prstGeom>
          <a:ln/>
        </p:spPr>
        <p:style>
          <a:lnRef idx="1">
            <a:schemeClr val="dk1"/>
          </a:lnRef>
          <a:fillRef idx="2">
            <a:schemeClr val="dk1"/>
          </a:fillRef>
          <a:effectRef idx="1">
            <a:schemeClr val="dk1"/>
          </a:effectRef>
          <a:fontRef idx="minor">
            <a:schemeClr val="dk1"/>
          </a:fontRef>
        </p:style>
      </p:pic>
      <p:grpSp>
        <p:nvGrpSpPr>
          <p:cNvPr id="18" name="Group">
            <a:extLst>
              <a:ext uri="{FF2B5EF4-FFF2-40B4-BE49-F238E27FC236}">
                <a16:creationId xmlns:a16="http://schemas.microsoft.com/office/drawing/2014/main" id="{869CFE06-FC32-6146-918B-7F06DD8EBD71}"/>
              </a:ext>
            </a:extLst>
          </p:cNvPr>
          <p:cNvGrpSpPr/>
          <p:nvPr/>
        </p:nvGrpSpPr>
        <p:grpSpPr>
          <a:xfrm>
            <a:off x="4102165" y="6223992"/>
            <a:ext cx="4005517" cy="344064"/>
            <a:chOff x="0" y="0"/>
            <a:chExt cx="5334499" cy="489334"/>
          </a:xfrm>
        </p:grpSpPr>
        <p:sp>
          <p:nvSpPr>
            <p:cNvPr id="19" name="Rectangle">
              <a:extLst>
                <a:ext uri="{FF2B5EF4-FFF2-40B4-BE49-F238E27FC236}">
                  <a16:creationId xmlns:a16="http://schemas.microsoft.com/office/drawing/2014/main" id="{9E093E15-0A7D-B541-A6E7-DE3EC00B2537}"/>
                </a:ext>
              </a:extLst>
            </p:cNvPr>
            <p:cNvSpPr/>
            <p:nvPr/>
          </p:nvSpPr>
          <p:spPr>
            <a:xfrm>
              <a:off x="0" y="0"/>
              <a:ext cx="5334499" cy="489334"/>
            </a:xfrm>
            <a:prstGeom prst="rect">
              <a:avLst/>
            </a:prstGeom>
            <a:solidFill>
              <a:srgbClr val="FFFFFF"/>
            </a:solidFill>
            <a:ln w="25400" cap="flat">
              <a:solidFill>
                <a:srgbClr val="000000"/>
              </a:solidFill>
              <a:prstDash val="solid"/>
              <a:round/>
            </a:ln>
            <a:effectLst>
              <a:outerShdw blurRad="38100" dist="25400" dir="5400000" rotWithShape="0">
                <a:srgbClr val="000000">
                  <a:alpha val="50000"/>
                </a:srgbClr>
              </a:outerShdw>
            </a:effectLst>
          </p:spPr>
          <p:txBody>
            <a:bodyPr wrap="square" lIns="35719" tIns="35719" rIns="35719" bIns="35719" numCol="1" anchor="ctr">
              <a:noAutofit/>
            </a:bodyPr>
            <a:lstStyle/>
            <a:p>
              <a:endParaRPr sz="1266"/>
            </a:p>
          </p:txBody>
        </p:sp>
        <p:grpSp>
          <p:nvGrpSpPr>
            <p:cNvPr id="20" name="Group">
              <a:extLst>
                <a:ext uri="{FF2B5EF4-FFF2-40B4-BE49-F238E27FC236}">
                  <a16:creationId xmlns:a16="http://schemas.microsoft.com/office/drawing/2014/main" id="{4565D91E-FD49-054A-830B-7843CBE0751B}"/>
                </a:ext>
              </a:extLst>
            </p:cNvPr>
            <p:cNvGrpSpPr/>
            <p:nvPr/>
          </p:nvGrpSpPr>
          <p:grpSpPr>
            <a:xfrm>
              <a:off x="29566" y="28671"/>
              <a:ext cx="5134113" cy="431993"/>
              <a:chOff x="0" y="0"/>
              <a:chExt cx="5134112" cy="431992"/>
            </a:xfrm>
          </p:grpSpPr>
          <p:pic>
            <p:nvPicPr>
              <p:cNvPr id="21" name="black phone.png" descr="black phone.png">
                <a:extLst>
                  <a:ext uri="{FF2B5EF4-FFF2-40B4-BE49-F238E27FC236}">
                    <a16:creationId xmlns:a16="http://schemas.microsoft.com/office/drawing/2014/main" id="{1A4D4CC3-E094-4A42-B37D-79BFBDFB8D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431077" cy="431992"/>
              </a:xfrm>
              <a:prstGeom prst="rect">
                <a:avLst/>
              </a:prstGeom>
              <a:ln w="12700" cap="flat">
                <a:noFill/>
                <a:miter lim="400000"/>
              </a:ln>
              <a:effectLst/>
            </p:spPr>
          </p:pic>
          <p:sp>
            <p:nvSpPr>
              <p:cNvPr id="22" name="Tel: 07368550403">
                <a:extLst>
                  <a:ext uri="{FF2B5EF4-FFF2-40B4-BE49-F238E27FC236}">
                    <a16:creationId xmlns:a16="http://schemas.microsoft.com/office/drawing/2014/main" id="{0891FFB1-3302-0047-B42E-6319CBC7FCB9}"/>
                  </a:ext>
                </a:extLst>
              </p:cNvPr>
              <p:cNvSpPr txBox="1"/>
              <p:nvPr/>
            </p:nvSpPr>
            <p:spPr>
              <a:xfrm>
                <a:off x="479075" y="72322"/>
                <a:ext cx="1242490"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l">
                  <a:defRPr sz="1200" b="1">
                    <a:latin typeface="Gill Sans"/>
                    <a:ea typeface="Gill Sans"/>
                    <a:cs typeface="Gill Sans"/>
                    <a:sym typeface="Gill Sans"/>
                  </a:defRPr>
                </a:pPr>
                <a:r>
                  <a:rPr sz="844"/>
                  <a:t>Tel: 07368550403</a:t>
                </a:r>
                <a:r>
                  <a:rPr sz="844">
                    <a:hlinkClick r:id="rId7"/>
                  </a:rPr>
                  <a:t> </a:t>
                </a:r>
                <a:r>
                  <a:rPr sz="844"/>
                  <a:t>  </a:t>
                </a:r>
              </a:p>
            </p:txBody>
          </p:sp>
          <p:pic>
            <p:nvPicPr>
              <p:cNvPr id="23" name="black email.png" descr="black email.png">
                <a:extLst>
                  <a:ext uri="{FF2B5EF4-FFF2-40B4-BE49-F238E27FC236}">
                    <a16:creationId xmlns:a16="http://schemas.microsoft.com/office/drawing/2014/main" id="{26C4EAA1-4787-7B4B-8751-C751A58282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8352" y="0"/>
                <a:ext cx="470580" cy="431992"/>
              </a:xfrm>
              <a:prstGeom prst="rect">
                <a:avLst/>
              </a:prstGeom>
              <a:ln w="12700" cap="flat">
                <a:noFill/>
                <a:miter lim="400000"/>
              </a:ln>
              <a:effectLst/>
            </p:spPr>
          </p:pic>
          <p:sp>
            <p:nvSpPr>
              <p:cNvPr id="24" name="featherlessdays">
                <a:extLst>
                  <a:ext uri="{FF2B5EF4-FFF2-40B4-BE49-F238E27FC236}">
                    <a16:creationId xmlns:a16="http://schemas.microsoft.com/office/drawing/2014/main" id="{E042F1BD-403C-2E4B-8479-A59CE977ED58}"/>
                  </a:ext>
                </a:extLst>
              </p:cNvPr>
              <p:cNvSpPr txBox="1"/>
              <p:nvPr/>
            </p:nvSpPr>
            <p:spPr>
              <a:xfrm>
                <a:off x="2429478" y="72322"/>
                <a:ext cx="1394924"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lgn="l">
                  <a:defRPr sz="1200" b="1">
                    <a:latin typeface="Gill Sans"/>
                    <a:ea typeface="Gill Sans"/>
                    <a:cs typeface="Gill Sans"/>
                    <a:sym typeface="Gill Sans"/>
                  </a:defRPr>
                </a:pPr>
                <a:r>
                  <a:rPr sz="844"/>
                  <a:t> </a:t>
                </a:r>
                <a:r>
                  <a:rPr sz="844">
                    <a:hlinkClick r:id="rId9"/>
                  </a:rPr>
                  <a:t>featherlessdays</a:t>
                </a:r>
              </a:p>
            </p:txBody>
          </p:sp>
          <p:sp>
            <p:nvSpPr>
              <p:cNvPr id="25" name="ammoshack">
                <a:extLst>
                  <a:ext uri="{FF2B5EF4-FFF2-40B4-BE49-F238E27FC236}">
                    <a16:creationId xmlns:a16="http://schemas.microsoft.com/office/drawing/2014/main" id="{84C16D3C-6EA3-104C-8F53-44FCA439428A}"/>
                  </a:ext>
                </a:extLst>
              </p:cNvPr>
              <p:cNvSpPr txBox="1"/>
              <p:nvPr/>
            </p:nvSpPr>
            <p:spPr>
              <a:xfrm>
                <a:off x="4322864" y="72322"/>
                <a:ext cx="811248"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200" b="1">
                    <a:latin typeface="Gill Sans"/>
                    <a:ea typeface="Gill Sans"/>
                    <a:cs typeface="Gill Sans"/>
                    <a:sym typeface="Gill Sans"/>
                    <a:hlinkClick r:id="rId10"/>
                  </a:defRPr>
                </a:lvl1pPr>
              </a:lstStyle>
              <a:p>
                <a:r>
                  <a:rPr sz="844"/>
                  <a:t>ammoshack</a:t>
                </a:r>
              </a:p>
            </p:txBody>
          </p:sp>
          <p:pic>
            <p:nvPicPr>
              <p:cNvPr id="26" name="worldwide-web-icon-5770.png" descr="worldwide-web-icon-5770.png">
                <a:extLst>
                  <a:ext uri="{FF2B5EF4-FFF2-40B4-BE49-F238E27FC236}">
                    <a16:creationId xmlns:a16="http://schemas.microsoft.com/office/drawing/2014/main" id="{5CD6334F-0AA0-C043-BFD6-A1ABDA5152A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9706" y="458"/>
                <a:ext cx="431078" cy="431077"/>
              </a:xfrm>
              <a:prstGeom prst="rect">
                <a:avLst/>
              </a:prstGeom>
              <a:ln w="12700" cap="flat">
                <a:noFill/>
                <a:miter lim="400000"/>
              </a:ln>
              <a:effectLst/>
            </p:spPr>
          </p:pic>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Shape 85" descr="Shape 85"/>
          <p:cNvPicPr>
            <a:picLocks noGrp="1" noChangeAspect="1"/>
          </p:cNvPicPr>
          <p:nvPr>
            <p:ph type="pic" idx="15"/>
          </p:nvPr>
        </p:nvPicPr>
        <p:blipFill>
          <a:blip r:embed="rId2"/>
          <a:srcRect/>
          <a:stretch>
            <a:fillRect/>
          </a:stretch>
        </p:blipFill>
        <p:spPr>
          <a:xfrm>
            <a:off x="1924074" y="791750"/>
            <a:ext cx="3856722" cy="5487892"/>
          </a:xfrm>
          <a:prstGeom prst="rect">
            <a:avLst/>
          </a:prstGeom>
        </p:spPr>
      </p:pic>
      <p:pic>
        <p:nvPicPr>
          <p:cNvPr id="263" name="Shape 83" descr="Shape 83"/>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pic>
        <p:nvPicPr>
          <p:cNvPr id="264" name="Shape 84" descr="Shape 84"/>
          <p:cNvPicPr>
            <a:picLocks noGrp="1" noChangeAspect="1"/>
          </p:cNvPicPr>
          <p:nvPr>
            <p:ph type="pic" idx="14"/>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sp>
        <p:nvSpPr>
          <p:cNvPr id="265" name="DIRECTIONS…"/>
          <p:cNvSpPr txBox="1"/>
          <p:nvPr/>
        </p:nvSpPr>
        <p:spPr>
          <a:xfrm>
            <a:off x="2284114" y="1888883"/>
            <a:ext cx="3569693" cy="4549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r>
              <a:rPr lang="en-GB" sz="1125" b="1" dirty="0">
                <a:latin typeface="Arial" panose="020B0604020202020204" pitchFamily="34" charset="0"/>
                <a:cs typeface="Arial" panose="020B0604020202020204" pitchFamily="34" charset="0"/>
              </a:rPr>
              <a:t>Meeting at the Shoot Lodge at 09:00 sharp.</a:t>
            </a:r>
            <a:endParaRPr lang="en-GB" sz="1125" dirty="0">
              <a:latin typeface="Arial" panose="020B0604020202020204" pitchFamily="34" charset="0"/>
              <a:cs typeface="Arial" panose="020B0604020202020204" pitchFamily="34" charset="0"/>
            </a:endParaRPr>
          </a:p>
          <a:p>
            <a:r>
              <a:rPr lang="en-GB" sz="1125" dirty="0">
                <a:latin typeface="Arial" panose="020B0604020202020204" pitchFamily="34" charset="0"/>
                <a:cs typeface="Arial" panose="020B0604020202020204" pitchFamily="34" charset="0"/>
              </a:rPr>
              <a:t>We highly recommend using the </a:t>
            </a:r>
            <a:r>
              <a:rPr lang="en-GB" sz="1125" u="sng" dirty="0">
                <a:latin typeface="Arial" panose="020B0604020202020204" pitchFamily="34" charset="0"/>
                <a:cs typeface="Arial" panose="020B0604020202020204" pitchFamily="34" charset="0"/>
                <a:hlinkClick r:id="rId5"/>
              </a:rPr>
              <a:t>what3words</a:t>
            </a:r>
            <a:r>
              <a:rPr lang="en-GB" sz="1125" dirty="0">
                <a:latin typeface="Arial" panose="020B0604020202020204" pitchFamily="34" charset="0"/>
                <a:cs typeface="Arial" panose="020B0604020202020204" pitchFamily="34" charset="0"/>
              </a:rPr>
              <a:t> links, but if you prefer, here are the directions:</a:t>
            </a:r>
          </a:p>
          <a:p>
            <a:r>
              <a:rPr lang="en-GB" sz="1125" b="1" dirty="0">
                <a:latin typeface="Arial" panose="020B0604020202020204" pitchFamily="34" charset="0"/>
                <a:cs typeface="Arial" panose="020B0604020202020204" pitchFamily="34" charset="0"/>
              </a:rPr>
              <a:t>Using the TF11 8PQ postcode:</a:t>
            </a:r>
            <a:endParaRPr lang="en-GB" sz="1125" dirty="0">
              <a:latin typeface="Arial" panose="020B0604020202020204" pitchFamily="34" charset="0"/>
              <a:cs typeface="Arial" panose="020B0604020202020204" pitchFamily="34" charset="0"/>
            </a:endParaRPr>
          </a:p>
          <a:p>
            <a:r>
              <a:rPr lang="en-GB" sz="1125" dirty="0">
                <a:latin typeface="Arial" panose="020B0604020202020204" pitchFamily="34" charset="0"/>
                <a:cs typeface="Arial" panose="020B0604020202020204" pitchFamily="34" charset="0"/>
              </a:rPr>
              <a:t>Approaching via Stanton Road from the A41, ignore the Timlet Lodge entrance (marked by dogs on the walls) and continue following the lane with the sandstone wall on your right.</a:t>
            </a:r>
            <a:br>
              <a:rPr lang="en-GB" sz="1125" dirty="0">
                <a:latin typeface="Arial" panose="020B0604020202020204" pitchFamily="34" charset="0"/>
                <a:cs typeface="Arial" panose="020B0604020202020204" pitchFamily="34" charset="0"/>
              </a:rPr>
            </a:br>
            <a:endParaRPr lang="en-GB" sz="1125" dirty="0">
              <a:latin typeface="Arial" panose="020B0604020202020204" pitchFamily="34" charset="0"/>
              <a:cs typeface="Arial" panose="020B0604020202020204" pitchFamily="34" charset="0"/>
            </a:endParaRPr>
          </a:p>
          <a:p>
            <a:r>
              <a:rPr lang="en-GB" sz="1125" dirty="0">
                <a:latin typeface="Arial" panose="020B0604020202020204" pitchFamily="34" charset="0"/>
                <a:cs typeface="Arial" panose="020B0604020202020204" pitchFamily="34" charset="0"/>
              </a:rPr>
              <a:t>Proceed until you reach New Lodge (marked by lions on the walls). Refer to the picture of New Lodge above and right.</a:t>
            </a:r>
            <a:br>
              <a:rPr lang="en-GB" sz="1125" dirty="0">
                <a:latin typeface="Arial" panose="020B0604020202020204" pitchFamily="34" charset="0"/>
                <a:cs typeface="Arial" panose="020B0604020202020204" pitchFamily="34" charset="0"/>
              </a:rPr>
            </a:br>
            <a:endParaRPr lang="en-GB" sz="1125" dirty="0">
              <a:latin typeface="Arial" panose="020B0604020202020204" pitchFamily="34" charset="0"/>
              <a:cs typeface="Arial" panose="020B0604020202020204" pitchFamily="34" charset="0"/>
            </a:endParaRPr>
          </a:p>
          <a:p>
            <a:r>
              <a:rPr lang="en-GB" sz="1125" dirty="0">
                <a:latin typeface="Arial" panose="020B0604020202020204" pitchFamily="34" charset="0"/>
                <a:cs typeface="Arial" panose="020B0604020202020204" pitchFamily="34" charset="0"/>
              </a:rPr>
              <a:t>Follow the drive with the reddish/pink gravel until you reach the iron gates with a green sign displaying "The Generating House."</a:t>
            </a:r>
            <a:br>
              <a:rPr lang="en-GB" sz="1125" dirty="0">
                <a:latin typeface="Arial" panose="020B0604020202020204" pitchFamily="34" charset="0"/>
                <a:cs typeface="Arial" panose="020B0604020202020204" pitchFamily="34" charset="0"/>
              </a:rPr>
            </a:br>
            <a:endParaRPr lang="en-GB" sz="1125" dirty="0">
              <a:latin typeface="Arial" panose="020B0604020202020204" pitchFamily="34" charset="0"/>
              <a:cs typeface="Arial" panose="020B0604020202020204" pitchFamily="34" charset="0"/>
            </a:endParaRPr>
          </a:p>
          <a:p>
            <a:r>
              <a:rPr lang="en-GB" sz="1125" dirty="0">
                <a:latin typeface="Arial" panose="020B0604020202020204" pitchFamily="34" charset="0"/>
                <a:cs typeface="Arial" panose="020B0604020202020204" pitchFamily="34" charset="0"/>
              </a:rPr>
              <a:t>Bear left, and the Shoot Lodge is ahead of you.</a:t>
            </a:r>
            <a:br>
              <a:rPr lang="en-GB" sz="1125" dirty="0">
                <a:latin typeface="Arial" panose="020B0604020202020204" pitchFamily="34" charset="0"/>
                <a:cs typeface="Arial" panose="020B0604020202020204" pitchFamily="34" charset="0"/>
              </a:rPr>
            </a:br>
            <a:endParaRPr lang="en-GB" sz="1125" dirty="0">
              <a:latin typeface="Arial" panose="020B0604020202020204" pitchFamily="34" charset="0"/>
              <a:cs typeface="Arial" panose="020B0604020202020204" pitchFamily="34" charset="0"/>
            </a:endParaRPr>
          </a:p>
          <a:p>
            <a:r>
              <a:rPr lang="en-GB" sz="1125" b="1" dirty="0">
                <a:latin typeface="Arial" panose="020B0604020202020204" pitchFamily="34" charset="0"/>
                <a:cs typeface="Arial" panose="020B0604020202020204" pitchFamily="34" charset="0"/>
              </a:rPr>
              <a:t>For those travelling via A41 from Cosford:</a:t>
            </a:r>
            <a:endParaRPr lang="en-GB" sz="1125" dirty="0">
              <a:latin typeface="Arial" panose="020B0604020202020204" pitchFamily="34" charset="0"/>
              <a:cs typeface="Arial" panose="020B0604020202020204" pitchFamily="34" charset="0"/>
            </a:endParaRPr>
          </a:p>
          <a:p>
            <a:r>
              <a:rPr lang="en-GB" sz="1125" dirty="0">
                <a:latin typeface="Arial" panose="020B0604020202020204" pitchFamily="34" charset="0"/>
                <a:cs typeface="Arial" panose="020B0604020202020204" pitchFamily="34" charset="0"/>
              </a:rPr>
              <a:t>Travel along Neachley Lane until you reach New Lodge (marked by lions on the walls) on the left.</a:t>
            </a:r>
            <a:br>
              <a:rPr lang="en-GB" sz="1125" dirty="0">
                <a:latin typeface="Arial" panose="020B0604020202020204" pitchFamily="34" charset="0"/>
                <a:cs typeface="Arial" panose="020B0604020202020204" pitchFamily="34" charset="0"/>
              </a:rPr>
            </a:br>
            <a:endParaRPr lang="en-GB" sz="1125" dirty="0">
              <a:latin typeface="Arial" panose="020B0604020202020204" pitchFamily="34" charset="0"/>
              <a:cs typeface="Arial" panose="020B0604020202020204" pitchFamily="34" charset="0"/>
            </a:endParaRPr>
          </a:p>
          <a:p>
            <a:r>
              <a:rPr lang="en-GB" sz="1125" dirty="0">
                <a:latin typeface="Arial" panose="020B0604020202020204" pitchFamily="34" charset="0"/>
                <a:cs typeface="Arial" panose="020B0604020202020204" pitchFamily="34" charset="0"/>
              </a:rPr>
              <a:t>Then follow the directions above.</a:t>
            </a:r>
          </a:p>
          <a:p>
            <a:pPr defTabSz="321457">
              <a:lnSpc>
                <a:spcPts val="2039"/>
              </a:lnSpc>
              <a:spcBef>
                <a:spcPts val="844"/>
              </a:spcBef>
              <a:defRPr sz="1300" b="1">
                <a:ln w="0" cap="flat">
                  <a:solidFill>
                    <a:srgbClr val="000000"/>
                  </a:solidFill>
                  <a:prstDash val="solid"/>
                  <a:miter lim="400000"/>
                </a:ln>
                <a:latin typeface="Times"/>
                <a:ea typeface="Times"/>
                <a:cs typeface="Times"/>
                <a:sym typeface="Times"/>
              </a:defRPr>
            </a:pPr>
            <a:endParaRPr sz="914" dirty="0"/>
          </a:p>
        </p:txBody>
      </p:sp>
      <p:sp>
        <p:nvSpPr>
          <p:cNvPr id="266" name="DIRECTIONS"/>
          <p:cNvSpPr txBox="1">
            <a:spLocks noGrp="1"/>
          </p:cNvSpPr>
          <p:nvPr>
            <p:ph type="title" idx="4294967295"/>
          </p:nvPr>
        </p:nvSpPr>
        <p:spPr>
          <a:xfrm>
            <a:off x="4102165" y="86243"/>
            <a:ext cx="3987671" cy="482764"/>
          </a:xfrm>
          <a:prstGeom prst="rect">
            <a:avLst/>
          </a:prstGeom>
        </p:spPr>
        <p:txBody>
          <a:bodyPr>
            <a:normAutofit fontScale="90000"/>
          </a:bodyPr>
          <a:lstStyle>
            <a:lvl1pPr algn="ctr" defTabSz="443484">
              <a:defRPr sz="4074">
                <a:latin typeface="Gill Sans"/>
                <a:ea typeface="Gill Sans"/>
                <a:cs typeface="Gill Sans"/>
                <a:sym typeface="Gill Sans"/>
              </a:defRPr>
            </a:lvl1pPr>
          </a:lstStyle>
          <a:p>
            <a:r>
              <a:rPr b="1" dirty="0">
                <a:latin typeface="Arial" panose="020B0604020202020204" pitchFamily="34" charset="0"/>
                <a:cs typeface="Arial" panose="020B0604020202020204" pitchFamily="34" charset="0"/>
              </a:rPr>
              <a:t>DIRECTIONS</a:t>
            </a:r>
          </a:p>
        </p:txBody>
      </p:sp>
      <p:pic>
        <p:nvPicPr>
          <p:cNvPr id="267" name="w3w_VerticalLogo_RGB_Fullcolour_ENG-1100x601.png" descr="w3w_VerticalLogo_RGB_Fullcolour_ENG-1100x601.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143851" y="649281"/>
            <a:ext cx="1850218" cy="915217"/>
          </a:xfrm>
          <a:prstGeom prst="rect">
            <a:avLst/>
          </a:prstGeom>
          <a:ln w="12700">
            <a:miter lim="400000"/>
          </a:ln>
        </p:spPr>
      </p:pic>
      <p:sp>
        <p:nvSpPr>
          <p:cNvPr id="268" name="https://w3w.co/efficient.fussed.blessing">
            <a:hlinkClick r:id="rId5"/>
          </p:cNvPr>
          <p:cNvSpPr txBox="1"/>
          <p:nvPr/>
        </p:nvSpPr>
        <p:spPr>
          <a:xfrm>
            <a:off x="2193727" y="1445927"/>
            <a:ext cx="375046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457200">
              <a:defRPr sz="1800" b="1">
                <a:solidFill>
                  <a:schemeClr val="accent1"/>
                </a:solidFill>
              </a:defRPr>
            </a:lvl1pPr>
          </a:lstStyle>
          <a:p>
            <a:r>
              <a:rPr sz="1266"/>
              <a:t>https://w3w.co/efficient.fussed.blessing</a:t>
            </a:r>
          </a:p>
        </p:txBody>
      </p:sp>
      <p:grpSp>
        <p:nvGrpSpPr>
          <p:cNvPr id="277" name="Group"/>
          <p:cNvGrpSpPr/>
          <p:nvPr/>
        </p:nvGrpSpPr>
        <p:grpSpPr>
          <a:xfrm>
            <a:off x="4102165" y="6373038"/>
            <a:ext cx="4005517" cy="344064"/>
            <a:chOff x="0" y="0"/>
            <a:chExt cx="5334499" cy="489334"/>
          </a:xfrm>
        </p:grpSpPr>
        <p:sp>
          <p:nvSpPr>
            <p:cNvPr id="269" name="Rectangle"/>
            <p:cNvSpPr/>
            <p:nvPr/>
          </p:nvSpPr>
          <p:spPr>
            <a:xfrm>
              <a:off x="0" y="0"/>
              <a:ext cx="5334499" cy="489334"/>
            </a:xfrm>
            <a:prstGeom prst="rect">
              <a:avLst/>
            </a:prstGeom>
            <a:solidFill>
              <a:srgbClr val="FFFFFF"/>
            </a:solidFill>
            <a:ln w="25400" cap="flat">
              <a:solidFill>
                <a:srgbClr val="000000"/>
              </a:solidFill>
              <a:prstDash val="solid"/>
              <a:round/>
            </a:ln>
            <a:effectLst>
              <a:outerShdw blurRad="38100" dist="25400" dir="5400000" rotWithShape="0">
                <a:srgbClr val="000000">
                  <a:alpha val="50000"/>
                </a:srgbClr>
              </a:outerShdw>
            </a:effectLst>
          </p:spPr>
          <p:txBody>
            <a:bodyPr wrap="square" lIns="35719" tIns="35719" rIns="35719" bIns="35719" numCol="1" anchor="ctr">
              <a:noAutofit/>
            </a:bodyPr>
            <a:lstStyle/>
            <a:p>
              <a:endParaRPr sz="1266"/>
            </a:p>
          </p:txBody>
        </p:sp>
        <p:grpSp>
          <p:nvGrpSpPr>
            <p:cNvPr id="276" name="Group"/>
            <p:cNvGrpSpPr/>
            <p:nvPr/>
          </p:nvGrpSpPr>
          <p:grpSpPr>
            <a:xfrm>
              <a:off x="29566" y="28671"/>
              <a:ext cx="5134113" cy="431993"/>
              <a:chOff x="0" y="0"/>
              <a:chExt cx="5134112" cy="431992"/>
            </a:xfrm>
          </p:grpSpPr>
          <p:pic>
            <p:nvPicPr>
              <p:cNvPr id="270" name="black phone.png" descr="black phon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31077" cy="431992"/>
              </a:xfrm>
              <a:prstGeom prst="rect">
                <a:avLst/>
              </a:prstGeom>
              <a:ln w="12700" cap="flat">
                <a:noFill/>
                <a:miter lim="400000"/>
              </a:ln>
              <a:effectLst/>
            </p:spPr>
          </p:pic>
          <p:sp>
            <p:nvSpPr>
              <p:cNvPr id="271" name="Tel: 07368550403"/>
              <p:cNvSpPr txBox="1"/>
              <p:nvPr/>
            </p:nvSpPr>
            <p:spPr>
              <a:xfrm>
                <a:off x="479075" y="72322"/>
                <a:ext cx="1242490"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l">
                  <a:defRPr sz="1200" b="1">
                    <a:latin typeface="Gill Sans"/>
                    <a:ea typeface="Gill Sans"/>
                    <a:cs typeface="Gill Sans"/>
                    <a:sym typeface="Gill Sans"/>
                  </a:defRPr>
                </a:pPr>
                <a:r>
                  <a:rPr sz="844"/>
                  <a:t>Tel: 07368550403</a:t>
                </a:r>
                <a:r>
                  <a:rPr sz="844">
                    <a:hlinkClick r:id="rId8"/>
                  </a:rPr>
                  <a:t> </a:t>
                </a:r>
                <a:r>
                  <a:rPr sz="844"/>
                  <a:t>  </a:t>
                </a:r>
              </a:p>
            </p:txBody>
          </p:sp>
          <p:pic>
            <p:nvPicPr>
              <p:cNvPr id="272" name="black email.png" descr="black email.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48352" y="0"/>
                <a:ext cx="470580" cy="431992"/>
              </a:xfrm>
              <a:prstGeom prst="rect">
                <a:avLst/>
              </a:prstGeom>
              <a:ln w="12700" cap="flat">
                <a:noFill/>
                <a:miter lim="400000"/>
              </a:ln>
              <a:effectLst/>
            </p:spPr>
          </p:pic>
          <p:sp>
            <p:nvSpPr>
              <p:cNvPr id="273" name="featherlessdays"/>
              <p:cNvSpPr txBox="1"/>
              <p:nvPr/>
            </p:nvSpPr>
            <p:spPr>
              <a:xfrm>
                <a:off x="2429478" y="72322"/>
                <a:ext cx="1394924"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lgn="l">
                  <a:defRPr sz="1200" b="1">
                    <a:latin typeface="Gill Sans"/>
                    <a:ea typeface="Gill Sans"/>
                    <a:cs typeface="Gill Sans"/>
                    <a:sym typeface="Gill Sans"/>
                  </a:defRPr>
                </a:pPr>
                <a:r>
                  <a:rPr sz="844"/>
                  <a:t> </a:t>
                </a:r>
                <a:r>
                  <a:rPr sz="844">
                    <a:hlinkClick r:id="rId10"/>
                  </a:rPr>
                  <a:t>featherlessdays</a:t>
                </a:r>
              </a:p>
            </p:txBody>
          </p:sp>
          <p:sp>
            <p:nvSpPr>
              <p:cNvPr id="274" name="ammoshack"/>
              <p:cNvSpPr txBox="1"/>
              <p:nvPr/>
            </p:nvSpPr>
            <p:spPr>
              <a:xfrm>
                <a:off x="4322864" y="72322"/>
                <a:ext cx="811248"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200" b="1">
                    <a:latin typeface="Gill Sans"/>
                    <a:ea typeface="Gill Sans"/>
                    <a:cs typeface="Gill Sans"/>
                    <a:sym typeface="Gill Sans"/>
                    <a:hlinkClick r:id="rId11"/>
                  </a:defRPr>
                </a:lvl1pPr>
              </a:lstStyle>
              <a:p>
                <a:r>
                  <a:rPr sz="844"/>
                  <a:t>ammoshack</a:t>
                </a:r>
              </a:p>
            </p:txBody>
          </p:sp>
          <p:pic>
            <p:nvPicPr>
              <p:cNvPr id="275" name="worldwide-web-icon-5770.png" descr="worldwide-web-icon-5770.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29706" y="458"/>
                <a:ext cx="431078" cy="431077"/>
              </a:xfrm>
              <a:prstGeom prst="rect">
                <a:avLst/>
              </a:prstGeom>
              <a:ln w="12700" cap="flat">
                <a:noFill/>
                <a:miter lim="400000"/>
              </a:ln>
              <a:effectLst/>
            </p:spPr>
          </p:pic>
        </p:grpSp>
      </p:grpSp>
      <p:pic>
        <p:nvPicPr>
          <p:cNvPr id="278" name="R4H-Colour-fade_2k.png" descr="R4H-Colour-fade_2k.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7364" y="81482"/>
            <a:ext cx="2223253" cy="925985"/>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IMG_4391.jpg" descr="IMG_439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3591" y="9744"/>
            <a:ext cx="1635315" cy="2180420"/>
          </a:xfrm>
          <a:prstGeom prst="rect">
            <a:avLst/>
          </a:prstGeom>
          <a:ln w="12700">
            <a:miter lim="400000"/>
          </a:ln>
        </p:spPr>
      </p:pic>
      <p:pic>
        <p:nvPicPr>
          <p:cNvPr id="280" name="download-4.jpg" descr="download-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9592" y="2436"/>
            <a:ext cx="1683998" cy="2245331"/>
          </a:xfrm>
          <a:prstGeom prst="rect">
            <a:avLst/>
          </a:prstGeom>
          <a:ln w="12700">
            <a:miter lim="400000"/>
          </a:ln>
        </p:spPr>
      </p:pic>
      <p:pic>
        <p:nvPicPr>
          <p:cNvPr id="283" name="Screen Shot 2024-03-26 at 18.57.51.png" descr="Screen Shot 2024-03-26 at 18.57.5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6460" y="2907"/>
            <a:ext cx="3205308" cy="2068040"/>
          </a:xfrm>
          <a:prstGeom prst="rect">
            <a:avLst/>
          </a:prstGeom>
          <a:ln w="12700">
            <a:miter lim="400000"/>
          </a:ln>
        </p:spPr>
      </p:pic>
      <p:pic>
        <p:nvPicPr>
          <p:cNvPr id="284" name="IMG_4415.jpg" descr="IMG_441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9295" y="1878"/>
            <a:ext cx="1541267" cy="2055023"/>
          </a:xfrm>
          <a:prstGeom prst="rect">
            <a:avLst/>
          </a:prstGeom>
          <a:ln w="12700">
            <a:miter lim="400000"/>
          </a:ln>
        </p:spPr>
      </p:pic>
      <p:pic>
        <p:nvPicPr>
          <p:cNvPr id="286" name="download-1.jpg" descr="download-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79749" y="2039865"/>
            <a:ext cx="2028915" cy="2705220"/>
          </a:xfrm>
          <a:prstGeom prst="rect">
            <a:avLst/>
          </a:prstGeom>
          <a:ln w="12700">
            <a:miter lim="400000"/>
          </a:ln>
        </p:spPr>
      </p:pic>
      <p:pic>
        <p:nvPicPr>
          <p:cNvPr id="289" name="download-3.jpg" descr="download-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39085" y="2044245"/>
            <a:ext cx="2028915" cy="2705219"/>
          </a:xfrm>
          <a:prstGeom prst="rect">
            <a:avLst/>
          </a:prstGeom>
          <a:ln w="12700">
            <a:miter lim="400000"/>
          </a:ln>
        </p:spPr>
      </p:pic>
      <p:pic>
        <p:nvPicPr>
          <p:cNvPr id="290" name="download-5.jpg" descr="download-5.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56723" y="10259"/>
            <a:ext cx="1554661" cy="2072881"/>
          </a:xfrm>
          <a:prstGeom prst="rect">
            <a:avLst/>
          </a:prstGeom>
          <a:ln w="12700">
            <a:miter lim="400000"/>
          </a:ln>
        </p:spPr>
      </p:pic>
      <p:pic>
        <p:nvPicPr>
          <p:cNvPr id="291" name="448113958_1176541773537653_1907149914348132496_n.jpg" descr="448113958_1176541773537653_1907149914348132496_n.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08665" y="2046884"/>
            <a:ext cx="2028914" cy="2705219"/>
          </a:xfrm>
          <a:prstGeom prst="rect">
            <a:avLst/>
          </a:prstGeom>
          <a:ln w="12700">
            <a:miter lim="400000"/>
          </a:ln>
        </p:spPr>
      </p:pic>
      <p:pic>
        <p:nvPicPr>
          <p:cNvPr id="292" name="766789b5-b829-4e32-887d-c0243bd078dc.jpg" descr="766789b5-b829-4e32-887d-c0243bd078dc.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36621" y="4293497"/>
            <a:ext cx="1911266" cy="2548356"/>
          </a:xfrm>
          <a:prstGeom prst="rect">
            <a:avLst/>
          </a:prstGeom>
          <a:ln w="12700">
            <a:miter lim="400000"/>
          </a:ln>
        </p:spPr>
      </p:pic>
      <p:pic>
        <p:nvPicPr>
          <p:cNvPr id="302" name="R4H-Colour-fade_2k.png" descr="R4H-Colour-fade_2k.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992" y="96893"/>
            <a:ext cx="2223253" cy="925985"/>
          </a:xfrm>
          <a:prstGeom prst="rect">
            <a:avLst/>
          </a:prstGeom>
          <a:ln w="12700">
            <a:miter lim="400000"/>
          </a:ln>
        </p:spPr>
      </p:pic>
      <p:grpSp>
        <p:nvGrpSpPr>
          <p:cNvPr id="25" name="Group">
            <a:extLst>
              <a:ext uri="{FF2B5EF4-FFF2-40B4-BE49-F238E27FC236}">
                <a16:creationId xmlns:a16="http://schemas.microsoft.com/office/drawing/2014/main" id="{661D3FF7-DB5F-4A46-807C-F16E6FA96392}"/>
              </a:ext>
            </a:extLst>
          </p:cNvPr>
          <p:cNvGrpSpPr/>
          <p:nvPr/>
        </p:nvGrpSpPr>
        <p:grpSpPr>
          <a:xfrm>
            <a:off x="4102165" y="6295430"/>
            <a:ext cx="4005517" cy="344064"/>
            <a:chOff x="0" y="0"/>
            <a:chExt cx="5334499" cy="489334"/>
          </a:xfrm>
        </p:grpSpPr>
        <p:sp>
          <p:nvSpPr>
            <p:cNvPr id="26" name="Rectangle">
              <a:extLst>
                <a:ext uri="{FF2B5EF4-FFF2-40B4-BE49-F238E27FC236}">
                  <a16:creationId xmlns:a16="http://schemas.microsoft.com/office/drawing/2014/main" id="{BD4C2270-30F2-E945-82A6-6957057636F5}"/>
                </a:ext>
              </a:extLst>
            </p:cNvPr>
            <p:cNvSpPr/>
            <p:nvPr/>
          </p:nvSpPr>
          <p:spPr>
            <a:xfrm>
              <a:off x="0" y="0"/>
              <a:ext cx="5334499" cy="489334"/>
            </a:xfrm>
            <a:prstGeom prst="rect">
              <a:avLst/>
            </a:prstGeom>
            <a:solidFill>
              <a:srgbClr val="FFFFFF"/>
            </a:solidFill>
            <a:ln w="25400" cap="flat">
              <a:solidFill>
                <a:srgbClr val="000000"/>
              </a:solidFill>
              <a:prstDash val="solid"/>
              <a:round/>
            </a:ln>
            <a:effectLst>
              <a:outerShdw blurRad="38100" dist="25400" dir="5400000" rotWithShape="0">
                <a:srgbClr val="000000">
                  <a:alpha val="50000"/>
                </a:srgbClr>
              </a:outerShdw>
            </a:effectLst>
          </p:spPr>
          <p:txBody>
            <a:bodyPr wrap="square" lIns="35719" tIns="35719" rIns="35719" bIns="35719" numCol="1" anchor="ctr">
              <a:noAutofit/>
            </a:bodyPr>
            <a:lstStyle/>
            <a:p>
              <a:endParaRPr sz="1266"/>
            </a:p>
          </p:txBody>
        </p:sp>
        <p:grpSp>
          <p:nvGrpSpPr>
            <p:cNvPr id="27" name="Group">
              <a:extLst>
                <a:ext uri="{FF2B5EF4-FFF2-40B4-BE49-F238E27FC236}">
                  <a16:creationId xmlns:a16="http://schemas.microsoft.com/office/drawing/2014/main" id="{A7C21A5E-6FBB-2343-8FE6-4574CDC3172C}"/>
                </a:ext>
              </a:extLst>
            </p:cNvPr>
            <p:cNvGrpSpPr/>
            <p:nvPr/>
          </p:nvGrpSpPr>
          <p:grpSpPr>
            <a:xfrm>
              <a:off x="29566" y="28671"/>
              <a:ext cx="5134113" cy="431993"/>
              <a:chOff x="0" y="0"/>
              <a:chExt cx="5134112" cy="431992"/>
            </a:xfrm>
          </p:grpSpPr>
          <p:pic>
            <p:nvPicPr>
              <p:cNvPr id="28" name="black phone.png" descr="black phone.png">
                <a:extLst>
                  <a:ext uri="{FF2B5EF4-FFF2-40B4-BE49-F238E27FC236}">
                    <a16:creationId xmlns:a16="http://schemas.microsoft.com/office/drawing/2014/main" id="{81055ED1-8A6D-3543-8479-BEC0FAFEEF6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431077" cy="431992"/>
              </a:xfrm>
              <a:prstGeom prst="rect">
                <a:avLst/>
              </a:prstGeom>
              <a:ln w="12700" cap="flat">
                <a:noFill/>
                <a:miter lim="400000"/>
              </a:ln>
              <a:effectLst/>
            </p:spPr>
          </p:pic>
          <p:sp>
            <p:nvSpPr>
              <p:cNvPr id="29" name="Tel: 07368550403">
                <a:extLst>
                  <a:ext uri="{FF2B5EF4-FFF2-40B4-BE49-F238E27FC236}">
                    <a16:creationId xmlns:a16="http://schemas.microsoft.com/office/drawing/2014/main" id="{80773034-73EF-6B47-A3AC-91ED9719B768}"/>
                  </a:ext>
                </a:extLst>
              </p:cNvPr>
              <p:cNvSpPr txBox="1"/>
              <p:nvPr/>
            </p:nvSpPr>
            <p:spPr>
              <a:xfrm>
                <a:off x="479075" y="72322"/>
                <a:ext cx="1242490"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algn="l">
                  <a:defRPr sz="1200" b="1">
                    <a:latin typeface="Gill Sans"/>
                    <a:ea typeface="Gill Sans"/>
                    <a:cs typeface="Gill Sans"/>
                    <a:sym typeface="Gill Sans"/>
                  </a:defRPr>
                </a:pPr>
                <a:r>
                  <a:rPr sz="844"/>
                  <a:t>Tel: 07368550403</a:t>
                </a:r>
                <a:r>
                  <a:rPr sz="844">
                    <a:hlinkClick r:id="rId13"/>
                  </a:rPr>
                  <a:t> </a:t>
                </a:r>
                <a:r>
                  <a:rPr sz="844"/>
                  <a:t>  </a:t>
                </a:r>
              </a:p>
            </p:txBody>
          </p:sp>
          <p:pic>
            <p:nvPicPr>
              <p:cNvPr id="30" name="black email.png" descr="black email.png">
                <a:extLst>
                  <a:ext uri="{FF2B5EF4-FFF2-40B4-BE49-F238E27FC236}">
                    <a16:creationId xmlns:a16="http://schemas.microsoft.com/office/drawing/2014/main" id="{A72BC5A8-756A-D845-ACFD-4B8A93B89F7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948352" y="0"/>
                <a:ext cx="470580" cy="431992"/>
              </a:xfrm>
              <a:prstGeom prst="rect">
                <a:avLst/>
              </a:prstGeom>
              <a:ln w="12700" cap="flat">
                <a:noFill/>
                <a:miter lim="400000"/>
              </a:ln>
              <a:effectLst/>
            </p:spPr>
          </p:pic>
          <p:sp>
            <p:nvSpPr>
              <p:cNvPr id="31" name="featherlessdays">
                <a:extLst>
                  <a:ext uri="{FF2B5EF4-FFF2-40B4-BE49-F238E27FC236}">
                    <a16:creationId xmlns:a16="http://schemas.microsoft.com/office/drawing/2014/main" id="{9D9D0A1F-E45F-4A4F-A739-A4BCE0F33E84}"/>
                  </a:ext>
                </a:extLst>
              </p:cNvPr>
              <p:cNvSpPr txBox="1"/>
              <p:nvPr/>
            </p:nvSpPr>
            <p:spPr>
              <a:xfrm>
                <a:off x="2429478" y="72322"/>
                <a:ext cx="1394924"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p>
                <a:pPr algn="l">
                  <a:defRPr sz="1200" b="1">
                    <a:latin typeface="Gill Sans"/>
                    <a:ea typeface="Gill Sans"/>
                    <a:cs typeface="Gill Sans"/>
                    <a:sym typeface="Gill Sans"/>
                  </a:defRPr>
                </a:pPr>
                <a:r>
                  <a:rPr sz="844"/>
                  <a:t> </a:t>
                </a:r>
                <a:r>
                  <a:rPr sz="844">
                    <a:hlinkClick r:id="rId15"/>
                  </a:rPr>
                  <a:t>featherlessdays</a:t>
                </a:r>
              </a:p>
            </p:txBody>
          </p:sp>
          <p:sp>
            <p:nvSpPr>
              <p:cNvPr id="32" name="ammoshack">
                <a:extLst>
                  <a:ext uri="{FF2B5EF4-FFF2-40B4-BE49-F238E27FC236}">
                    <a16:creationId xmlns:a16="http://schemas.microsoft.com/office/drawing/2014/main" id="{4DB479C6-4DF6-F442-A0D6-7224FD72368B}"/>
                  </a:ext>
                </a:extLst>
              </p:cNvPr>
              <p:cNvSpPr txBox="1"/>
              <p:nvPr/>
            </p:nvSpPr>
            <p:spPr>
              <a:xfrm>
                <a:off x="4322864" y="72322"/>
                <a:ext cx="811248" cy="28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200" b="1">
                    <a:latin typeface="Gill Sans"/>
                    <a:ea typeface="Gill Sans"/>
                    <a:cs typeface="Gill Sans"/>
                    <a:sym typeface="Gill Sans"/>
                    <a:hlinkClick r:id="rId16"/>
                  </a:defRPr>
                </a:lvl1pPr>
              </a:lstStyle>
              <a:p>
                <a:r>
                  <a:rPr sz="844"/>
                  <a:t>ammoshack</a:t>
                </a:r>
              </a:p>
            </p:txBody>
          </p:sp>
          <p:pic>
            <p:nvPicPr>
              <p:cNvPr id="33" name="worldwide-web-icon-5770.png" descr="worldwide-web-icon-5770.png">
                <a:extLst>
                  <a:ext uri="{FF2B5EF4-FFF2-40B4-BE49-F238E27FC236}">
                    <a16:creationId xmlns:a16="http://schemas.microsoft.com/office/drawing/2014/main" id="{4058B47F-F15A-BE43-B11E-7453F422687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829706" y="458"/>
                <a:ext cx="431078" cy="431077"/>
              </a:xfrm>
              <a:prstGeom prst="rect">
                <a:avLst/>
              </a:prstGeom>
              <a:ln w="12700" cap="flat">
                <a:noFill/>
                <a:miter lim="400000"/>
              </a:ln>
              <a:effectLst/>
            </p:spPr>
          </p:pic>
        </p:grpSp>
      </p:grpSp>
      <p:pic>
        <p:nvPicPr>
          <p:cNvPr id="282" name="5S5A2887-small2.jpg" descr="5S5A2887-small2.jp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56723" y="2043321"/>
            <a:ext cx="3436073" cy="2290716"/>
          </a:xfrm>
          <a:prstGeom prst="rect">
            <a:avLst/>
          </a:prstGeom>
          <a:ln w="12700">
            <a:miter lim="400000"/>
          </a:ln>
        </p:spPr>
      </p:pic>
      <p:pic>
        <p:nvPicPr>
          <p:cNvPr id="287" name="download-2.jpg" descr="download-2.jp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58944" y="4288652"/>
            <a:ext cx="1967330" cy="2623108"/>
          </a:xfrm>
          <a:prstGeom prst="rect">
            <a:avLst/>
          </a:prstGeom>
          <a:ln w="12700">
            <a:miter lim="400000"/>
          </a:ln>
        </p:spPr>
      </p:pic>
      <p:pic>
        <p:nvPicPr>
          <p:cNvPr id="288" name="aafae10d-bff8-4cb0-95b9-1716152bbbb3.jpg" descr="aafae10d-bff8-4cb0-95b9-1716152bbbb3.jp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390449" y="4290310"/>
            <a:ext cx="1967330" cy="2623108"/>
          </a:xfrm>
          <a:prstGeom prst="rect">
            <a:avLst/>
          </a:prstGeom>
          <a:ln w="12700">
            <a:miter lim="400000"/>
          </a:ln>
        </p:spPr>
      </p:pic>
      <p:pic>
        <p:nvPicPr>
          <p:cNvPr id="281" name="Screen Shot 2024-03-26 at 19.00.15.png" descr="Screen Shot 2024-03-26 at 19.00.15.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231926" y="4290858"/>
            <a:ext cx="3436074" cy="253796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2A818B45FC3640B59DB6137D73178F" ma:contentTypeVersion="20" ma:contentTypeDescription="Create a new document." ma:contentTypeScope="" ma:versionID="3c1922218a4b9cfdceb3a9122f76f49f">
  <xsd:schema xmlns:xsd="http://www.w3.org/2001/XMLSchema" xmlns:xs="http://www.w3.org/2001/XMLSchema" xmlns:p="http://schemas.microsoft.com/office/2006/metadata/properties" xmlns:ns2="2b184578-8be5-431a-94c0-b5414fd9e1ca" xmlns:ns3="b2b227ae-532e-48e1-a8ac-4639e9c579ae" targetNamespace="http://schemas.microsoft.com/office/2006/metadata/properties" ma:root="true" ma:fieldsID="eddf3a37d4fbbebec773d39787873219" ns2:_="" ns3:_="">
    <xsd:import namespace="2b184578-8be5-431a-94c0-b5414fd9e1ca"/>
    <xsd:import namespace="b2b227ae-532e-48e1-a8ac-4639e9c579a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184578-8be5-431a-94c0-b5414fd9e1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bf50e1-1222-45d2-b24e-9dc0ad9f5a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b227ae-532e-48e1-a8ac-4639e9c579a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b583572-c0dc-409b-a74f-9a12e7c9628c}" ma:internalName="TaxCatchAll" ma:readOnly="false" ma:showField="CatchAllData" ma:web="b2b227ae-532e-48e1-a8ac-4639e9c579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b184578-8be5-431a-94c0-b5414fd9e1ca">
      <Terms xmlns="http://schemas.microsoft.com/office/infopath/2007/PartnerControls"/>
    </lcf76f155ced4ddcb4097134ff3c332f>
    <TaxCatchAll xmlns="b2b227ae-532e-48e1-a8ac-4639e9c579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DE8D4B-7775-4F3B-8F40-4ED22FA93F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184578-8be5-431a-94c0-b5414fd9e1ca"/>
    <ds:schemaRef ds:uri="b2b227ae-532e-48e1-a8ac-4639e9c579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FD9D07-BA48-4855-8364-531DE55A8A54}">
  <ds:schemaRefs>
    <ds:schemaRef ds:uri="http://schemas.microsoft.com/office/2006/metadata/properties"/>
    <ds:schemaRef ds:uri="http://schemas.microsoft.com/office/infopath/2007/PartnerControls"/>
    <ds:schemaRef ds:uri="2b184578-8be5-431a-94c0-b5414fd9e1ca"/>
    <ds:schemaRef ds:uri="b2b227ae-532e-48e1-a8ac-4639e9c579ae"/>
  </ds:schemaRefs>
</ds:datastoreItem>
</file>

<file path=customXml/itemProps3.xml><?xml version="1.0" encoding="utf-8"?>
<ds:datastoreItem xmlns:ds="http://schemas.openxmlformats.org/officeDocument/2006/customXml" ds:itemID="{4ACC60A0-5B7C-4ED0-8506-C8E519B1F4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TotalTime>
  <Words>1422</Words>
  <Application>Microsoft Office PowerPoint</Application>
  <PresentationFormat>Widescreen</PresentationFormat>
  <Paragraphs>112</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Courier New</vt:lpstr>
      <vt:lpstr>dearJoe II</vt:lpstr>
      <vt:lpstr>Office Theme</vt:lpstr>
      <vt:lpstr>PowerPoint Presentation</vt:lpstr>
      <vt:lpstr>RUCKLEY GRANGE SHIFNAL, STAFFORDSHIRE  Ruckley Grange is the one of the premier simulated game venues in the UK. Set in the stunning 3,500 acre Ruckley Grange Estate in Staffordshire, the shoot boats a variety of targets designed to mimic different quarry types and the use of real drives means the Guns are well spaced to enjoy a fantastic range of shooting. The day makes use of the superb purpose-built shoot lodge for breakfast, coffee and a fully catered lunch at the end of the day.  ammoshack.uk/ruckley-grange</vt:lpstr>
      <vt:lpstr>PowerPoint Presentation</vt:lpstr>
      <vt:lpstr>PowerPoint Presentation</vt:lpstr>
      <vt:lpstr>PowerPoint Presentation</vt:lpstr>
      <vt:lpstr>PowerPoint Presentation</vt:lpstr>
      <vt:lpstr>PowerPoint Presentation</vt:lpstr>
      <vt:lpstr>DIRECTIONS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Bailey</dc:creator>
  <cp:lastModifiedBy>Simon Bailey</cp:lastModifiedBy>
  <cp:revision>1</cp:revision>
  <dcterms:created xsi:type="dcterms:W3CDTF">2025-05-07T07:32:30Z</dcterms:created>
  <dcterms:modified xsi:type="dcterms:W3CDTF">2025-05-07T08:17:13Z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6ac2ee-7a22-4ad3-ad02-7f28e9ef1544_Enabled">
    <vt:lpwstr>true</vt:lpwstr>
  </property>
  <property fmtid="{D5CDD505-2E9C-101B-9397-08002B2CF9AE}" pid="3" name="MSIP_Label_056ac2ee-7a22-4ad3-ad02-7f28e9ef1544_SetDate">
    <vt:lpwstr>2025-05-07T07:48:03Z</vt:lpwstr>
  </property>
  <property fmtid="{D5CDD505-2E9C-101B-9397-08002B2CF9AE}" pid="4" name="MSIP_Label_056ac2ee-7a22-4ad3-ad02-7f28e9ef1544_Method">
    <vt:lpwstr>Standard</vt:lpwstr>
  </property>
  <property fmtid="{D5CDD505-2E9C-101B-9397-08002B2CF9AE}" pid="5" name="MSIP_Label_056ac2ee-7a22-4ad3-ad02-7f28e9ef1544_Name">
    <vt:lpwstr>Confidential - Not Watermarked</vt:lpwstr>
  </property>
  <property fmtid="{D5CDD505-2E9C-101B-9397-08002B2CF9AE}" pid="6" name="MSIP_Label_056ac2ee-7a22-4ad3-ad02-7f28e9ef1544_SiteId">
    <vt:lpwstr>cdc1d32d-d6ed-405c-a62d-122ae35c8140</vt:lpwstr>
  </property>
  <property fmtid="{D5CDD505-2E9C-101B-9397-08002B2CF9AE}" pid="7" name="MSIP_Label_056ac2ee-7a22-4ad3-ad02-7f28e9ef1544_ActionId">
    <vt:lpwstr>079fb0a7-dda3-4c8e-b120-fa53d6221e85</vt:lpwstr>
  </property>
  <property fmtid="{D5CDD505-2E9C-101B-9397-08002B2CF9AE}" pid="8" name="MSIP_Label_056ac2ee-7a22-4ad3-ad02-7f28e9ef1544_ContentBits">
    <vt:lpwstr>0</vt:lpwstr>
  </property>
  <property fmtid="{D5CDD505-2E9C-101B-9397-08002B2CF9AE}" pid="9" name="MSIP_Label_056ac2ee-7a22-4ad3-ad02-7f28e9ef1544_Tag">
    <vt:lpwstr>10, 3, 0, 1</vt:lpwstr>
  </property>
  <property fmtid="{D5CDD505-2E9C-101B-9397-08002B2CF9AE}" pid="10" name="MediaServiceImageTags">
    <vt:lpwstr/>
  </property>
  <property fmtid="{D5CDD505-2E9C-101B-9397-08002B2CF9AE}" pid="11" name="ContentTypeId">
    <vt:lpwstr>0x0101007B2A818B45FC3640B59DB6137D73178F</vt:lpwstr>
  </property>
</Properties>
</file>